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0" r:id="rId2"/>
    <p:sldId id="447" r:id="rId3"/>
    <p:sldId id="408" r:id="rId4"/>
    <p:sldId id="436" r:id="rId5"/>
    <p:sldId id="433" r:id="rId6"/>
    <p:sldId id="449" r:id="rId7"/>
    <p:sldId id="443" r:id="rId8"/>
    <p:sldId id="450" r:id="rId9"/>
    <p:sldId id="455" r:id="rId10"/>
    <p:sldId id="434" r:id="rId11"/>
    <p:sldId id="413" r:id="rId12"/>
    <p:sldId id="456" r:id="rId13"/>
    <p:sldId id="451" r:id="rId14"/>
    <p:sldId id="438" r:id="rId15"/>
    <p:sldId id="457" r:id="rId16"/>
    <p:sldId id="458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/>
    <p:restoredTop sz="94680"/>
  </p:normalViewPr>
  <p:slideViewPr>
    <p:cSldViewPr snapToGrid="0">
      <p:cViewPr>
        <p:scale>
          <a:sx n="125" d="100"/>
          <a:sy n="125" d="100"/>
        </p:scale>
        <p:origin x="90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BC6E0-79D8-D24A-9050-ED2259D1B36F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94867-D45B-CA46-9AA9-99EDA521FB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778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102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13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D0A47-E21C-DBEC-9F35-41DD9DBB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0ECA01-4889-EFD5-544F-36D46D8A3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D5BFBA-FD31-4E16-978E-834EF444F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332B13-8E11-B6C0-5394-8F7E32568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81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8D7B1-C609-D200-A07D-B5BA716F8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54795F7-9061-199E-360E-CA75AAEEA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53E4F4-0CA6-8818-61A0-D3455EBFD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3E8D19-5C32-BB6F-8AA2-B7B0177EE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56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91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B7D63-F963-010C-D8AB-C9DD3BE6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63C330-1999-9B32-5718-BB7E51E7F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BB461B-27DB-142D-9AEE-DA1F277BF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9B555F-42F2-6C1A-BE23-EA9D214CF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053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AB84F-15BC-79DD-1B9A-4CA9BB73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9757786-B5A5-E0B0-24DC-9E206684E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AC66B2C-3CAA-A10E-03C4-3CB3F2C9C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F48477-D75C-9614-7DC5-01073EF83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94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5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06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18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03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03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4AED0-331F-B9A8-C187-3642869A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8ECBC2-5AB5-7E0F-A2E7-D3961CDB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3BEB41E-FD2A-CD51-3BF8-DF9F5AF02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E1919F-D70D-5A10-0DA5-5453A59F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82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F88E3-F037-EC58-EE3C-46C631FE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760307-C3BF-3634-9197-1CA403175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3840930-1298-9972-1AB4-0CEB95EE1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C7AC92-1504-9A04-6DD7-FC98BC423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139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FC74-7186-4393-BFF7-E9C84A72A03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1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FC20A-9207-5947-950D-63C824D6E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682BE8-7304-5EF8-169D-7AB4322DF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C86F25-B57C-EBEE-B088-2316929D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E29BCA-1F43-6385-3BA0-2D465411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A2D52F-EED1-A65E-AB4A-367B19C3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76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F6360-31B7-1092-C3CA-A74EBBA4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5E443C-ECD8-1A26-9976-7BA8C37B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7284D9-E416-E4F3-2290-18E71B6F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617919-D249-D482-D8B2-9AAE8E87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290247-9E29-AEDE-310B-6B1CF292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93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F094F5-E15D-7B51-FC94-90F8D8B096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E3E87C-2D4A-BF6E-3FA4-9D772162D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935234-B555-ED59-7965-2CCBA623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E3C2A4-043D-4868-BE2B-D6C8A9FE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407D68-7B81-DE93-5C2D-B4E3866F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15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8B815-8BC8-0605-712E-D5D7B837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E7B80E-8834-4CCB-D7ED-FD19F0C85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447356-9695-EE80-412C-43BD3A36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01CE6C-DBFF-F4F9-ACC3-C584AB58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7B440C-1F19-8EA5-30AA-934A031F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23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333AD-5F3F-5523-4408-4DA269F4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2D3FA3-9A6F-6D80-C7EB-DC2760924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63DE3-2D40-033A-B041-18ED15E8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289013-834C-F41E-E052-F77CE744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86F027-231C-0B82-A67D-2D27566E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3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5597D-947D-4335-27CD-4FF1EC1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0F7895-DC68-84B3-711A-DAC6006D1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06A71B-974E-F7ED-0B17-8E8F2B10E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2EBC43-D759-E45E-B42A-05228946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211CC7-54FC-CA39-7F34-F7244F79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BD4875-207D-A854-08B0-DC965C13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635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D2E3D-3F84-5B52-F42C-8FA08A78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AA0C2C-66FC-DEEE-9C96-91DA2E00F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807A72-27A6-86D0-13AA-F55BE2DFC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672D139-5440-4E12-9D39-E999CD368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DEC4CD-FD1B-CD2B-7E4C-0E4EA4109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6ADDCEC-6831-9F6E-0142-4E688521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F9B4A6-2CE0-9FFA-C33C-30B8483F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E389B64-D839-15ED-3B60-EF61B876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8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58C80-2D1E-1DE2-A947-0C716161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79A7EB-1629-7A4B-026F-13646217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1013E0-DE62-BD7D-FE7A-6C94DA47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370850-54FF-040F-5389-51E15563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24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3B420B-4ADE-53E6-8BCD-2A91E7251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7F54A4F-6FF8-D1BF-FA3B-3BB8CB099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08ED1A-48E3-5CC2-2F36-725A8030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01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5FCF0-854B-D759-5853-172F4BC6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017489-F796-F915-CFBB-4D654C2F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C319FA-3BD5-5AD7-6FA5-7156EC039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09779E-3959-5903-9663-3615BA7C4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0B7A42-58F4-6DC4-8E36-17AFD4F6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5A1735-43A7-BF7C-8B5A-F5A4ECB1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091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C83C-AAA5-D2A0-F4F0-F660E667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48B9589-C504-1AD3-CAEC-83C39D961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FB1766-ED9D-DBD9-5E6B-36E875CAF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CD5791-7FB3-9FD9-1DB5-16896832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A51B2F-3929-D610-90AB-714F440E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C72D3A-2A3C-ABCC-5D1C-4C3F2E72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97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FA49267-EEF4-E52E-32E9-674215B1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950C10-F7D2-6762-9116-6902284EB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FAC0CA-D01F-1FA2-B902-99344BE9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D213D3-3E25-5E47-BFAC-92D7B51AC7B9}" type="datetimeFigureOut">
              <a:rPr lang="nl-NL" smtClean="0"/>
              <a:t>09-10-2024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C09E66-B4BF-7416-E31F-393517FA4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895441-7342-B994-DD99-D46151AB8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037C2D-D562-B740-A8B9-D64EA44A17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68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emf"/><Relationship Id="rId7" Type="http://schemas.openxmlformats.org/officeDocument/2006/relationships/hyperlink" Target="https://www.youtube.com/watch?v=EWQH48vjnrE&amp;t=3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office.com/Pages/ResponsePage.aspx?id=MaAM_gp_gkuO6uRreZ_chv5DX6w0l9JLsoWQ9REHiZNUNlIzQTRSS0M3SEtGMkNGRTJFRDYxNFk4MC4u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emf"/><Relationship Id="rId7" Type="http://schemas.openxmlformats.org/officeDocument/2006/relationships/hyperlink" Target="https://www.nuffic.nl/en/subjects/diploma/education-syste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arlemmermeerlyceum.nl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.em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99"/>
          <a:stretch/>
        </p:blipFill>
        <p:spPr>
          <a:xfrm>
            <a:off x="9747093" y="6090117"/>
            <a:ext cx="1890029" cy="761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60243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A3D99E6-4F0D-ED5F-2FA4-197E017DAE50}"/>
              </a:ext>
            </a:extLst>
          </p:cNvPr>
          <p:cNvSpPr txBox="1"/>
          <p:nvPr/>
        </p:nvSpPr>
        <p:spPr>
          <a:xfrm>
            <a:off x="3916599" y="1034530"/>
            <a:ext cx="80237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De webinar </a:t>
            </a:r>
            <a:r>
              <a:rPr lang="it-IT" sz="2800" dirty="0" err="1"/>
              <a:t>begint</a:t>
            </a:r>
            <a:r>
              <a:rPr lang="it-IT" sz="2800" dirty="0"/>
              <a:t> over </a:t>
            </a:r>
            <a:r>
              <a:rPr lang="it-IT" sz="2800" dirty="0" err="1"/>
              <a:t>enkele</a:t>
            </a:r>
            <a:r>
              <a:rPr lang="it-IT" sz="2800" dirty="0"/>
              <a:t> </a:t>
            </a:r>
            <a:r>
              <a:rPr lang="it-IT" sz="2800" dirty="0" err="1"/>
              <a:t>ogenblikken</a:t>
            </a:r>
            <a:r>
              <a:rPr lang="it-IT" sz="2800" dirty="0"/>
              <a:t>. </a:t>
            </a:r>
            <a:r>
              <a:rPr lang="it-IT" sz="2800" dirty="0" err="1"/>
              <a:t>Zet</a:t>
            </a:r>
            <a:r>
              <a:rPr lang="it-IT" sz="2800" dirty="0"/>
              <a:t> </a:t>
            </a:r>
            <a:r>
              <a:rPr lang="it-IT" sz="2800" dirty="0" err="1"/>
              <a:t>a.u.b</a:t>
            </a:r>
            <a:r>
              <a:rPr lang="it-IT" sz="2800" dirty="0"/>
              <a:t>. </a:t>
            </a:r>
            <a:r>
              <a:rPr lang="it-IT" sz="2800" dirty="0" err="1"/>
              <a:t>uw</a:t>
            </a:r>
            <a:r>
              <a:rPr lang="it-IT" sz="2800" dirty="0"/>
              <a:t> webcam en </a:t>
            </a:r>
            <a:r>
              <a:rPr lang="it-IT" sz="2800" dirty="0" err="1"/>
              <a:t>microfoon</a:t>
            </a:r>
            <a:r>
              <a:rPr lang="it-IT" sz="2800" dirty="0"/>
              <a:t> </a:t>
            </a:r>
            <a:r>
              <a:rPr lang="it-IT" sz="2800" dirty="0" err="1"/>
              <a:t>uit</a:t>
            </a:r>
            <a:r>
              <a:rPr lang="it-IT" sz="2800" dirty="0"/>
              <a:t>.</a:t>
            </a:r>
          </a:p>
          <a:p>
            <a:endParaRPr lang="it-IT" sz="2800" dirty="0"/>
          </a:p>
          <a:p>
            <a:r>
              <a:rPr lang="it-IT" sz="2800" dirty="0" err="1">
                <a:solidFill>
                  <a:srgbClr val="53BAAD"/>
                </a:solidFill>
              </a:rPr>
              <a:t>This</a:t>
            </a:r>
            <a:r>
              <a:rPr lang="it-IT" sz="2800" dirty="0">
                <a:solidFill>
                  <a:srgbClr val="53BAAD"/>
                </a:solidFill>
              </a:rPr>
              <a:t> webinar </a:t>
            </a:r>
            <a:r>
              <a:rPr lang="it-IT" sz="2800" dirty="0" err="1">
                <a:solidFill>
                  <a:srgbClr val="53BAAD"/>
                </a:solidFill>
              </a:rPr>
              <a:t>will</a:t>
            </a:r>
            <a:r>
              <a:rPr lang="it-IT" sz="2800" dirty="0">
                <a:solidFill>
                  <a:srgbClr val="53BAAD"/>
                </a:solidFill>
              </a:rPr>
              <a:t> </a:t>
            </a:r>
            <a:r>
              <a:rPr lang="it-IT" sz="2800" dirty="0" err="1">
                <a:solidFill>
                  <a:srgbClr val="53BAAD"/>
                </a:solidFill>
              </a:rPr>
              <a:t>begin</a:t>
            </a:r>
            <a:r>
              <a:rPr lang="it-IT" sz="2800" dirty="0">
                <a:solidFill>
                  <a:srgbClr val="53BAAD"/>
                </a:solidFill>
              </a:rPr>
              <a:t> </a:t>
            </a:r>
            <a:r>
              <a:rPr lang="it-IT" sz="2800" dirty="0" err="1">
                <a:solidFill>
                  <a:srgbClr val="53BAAD"/>
                </a:solidFill>
              </a:rPr>
              <a:t>momentarily</a:t>
            </a:r>
            <a:r>
              <a:rPr lang="it-IT" sz="2800" dirty="0">
                <a:solidFill>
                  <a:srgbClr val="53BAAD"/>
                </a:solidFill>
              </a:rPr>
              <a:t>. </a:t>
            </a:r>
            <a:r>
              <a:rPr lang="it-IT" sz="2800" dirty="0" err="1">
                <a:solidFill>
                  <a:srgbClr val="53BAAD"/>
                </a:solidFill>
              </a:rPr>
              <a:t>Please</a:t>
            </a:r>
            <a:r>
              <a:rPr lang="it-IT" sz="2800" dirty="0">
                <a:solidFill>
                  <a:srgbClr val="53BAAD"/>
                </a:solidFill>
              </a:rPr>
              <a:t> turn off </a:t>
            </a:r>
            <a:r>
              <a:rPr lang="it-IT" sz="2800" dirty="0" err="1">
                <a:solidFill>
                  <a:srgbClr val="53BAAD"/>
                </a:solidFill>
              </a:rPr>
              <a:t>your</a:t>
            </a:r>
            <a:r>
              <a:rPr lang="it-IT" sz="2800" dirty="0">
                <a:solidFill>
                  <a:srgbClr val="53BAAD"/>
                </a:solidFill>
              </a:rPr>
              <a:t> webcam and </a:t>
            </a:r>
            <a:r>
              <a:rPr lang="it-IT" sz="2800" dirty="0" err="1">
                <a:solidFill>
                  <a:srgbClr val="53BAAD"/>
                </a:solidFill>
              </a:rPr>
              <a:t>mic</a:t>
            </a:r>
            <a:r>
              <a:rPr lang="it-IT" sz="2800" dirty="0">
                <a:solidFill>
                  <a:srgbClr val="53BAAD"/>
                </a:solidFill>
              </a:rPr>
              <a:t>. </a:t>
            </a:r>
            <a:r>
              <a:rPr lang="it-IT" sz="2800" dirty="0" err="1">
                <a:solidFill>
                  <a:srgbClr val="53BAAD"/>
                </a:solidFill>
              </a:rPr>
              <a:t>This</a:t>
            </a:r>
            <a:r>
              <a:rPr lang="it-IT" sz="2800" dirty="0">
                <a:solidFill>
                  <a:srgbClr val="53BAAD"/>
                </a:solidFill>
              </a:rPr>
              <a:t> webinar </a:t>
            </a:r>
            <a:r>
              <a:rPr lang="it-IT" sz="2800" dirty="0" err="1">
                <a:solidFill>
                  <a:srgbClr val="53BAAD"/>
                </a:solidFill>
              </a:rPr>
              <a:t>will</a:t>
            </a:r>
            <a:r>
              <a:rPr lang="it-IT" sz="2800" dirty="0">
                <a:solidFill>
                  <a:srgbClr val="53BAAD"/>
                </a:solidFill>
              </a:rPr>
              <a:t> be </a:t>
            </a:r>
            <a:r>
              <a:rPr lang="it-IT" sz="2800" dirty="0" err="1">
                <a:solidFill>
                  <a:srgbClr val="53BAAD"/>
                </a:solidFill>
              </a:rPr>
              <a:t>bilingual</a:t>
            </a:r>
            <a:r>
              <a:rPr lang="it-IT" sz="2800" dirty="0">
                <a:solidFill>
                  <a:srgbClr val="53BAAD"/>
                </a:solidFill>
              </a:rPr>
              <a:t> Dutch-English. After the webinar </a:t>
            </a:r>
            <a:r>
              <a:rPr lang="it-IT" sz="2800" dirty="0" err="1">
                <a:solidFill>
                  <a:srgbClr val="53BAAD"/>
                </a:solidFill>
              </a:rPr>
              <a:t>there</a:t>
            </a:r>
            <a:r>
              <a:rPr lang="it-IT" sz="2800" dirty="0">
                <a:solidFill>
                  <a:srgbClr val="53BAAD"/>
                </a:solidFill>
              </a:rPr>
              <a:t> </a:t>
            </a:r>
            <a:r>
              <a:rPr lang="it-IT" sz="2800" dirty="0" err="1">
                <a:solidFill>
                  <a:srgbClr val="53BAAD"/>
                </a:solidFill>
              </a:rPr>
              <a:t>will</a:t>
            </a:r>
            <a:r>
              <a:rPr lang="it-IT" sz="2800" dirty="0">
                <a:solidFill>
                  <a:srgbClr val="53BAAD"/>
                </a:solidFill>
              </a:rPr>
              <a:t> be a moment for </a:t>
            </a:r>
            <a:r>
              <a:rPr lang="it-IT" sz="2800" dirty="0" err="1">
                <a:solidFill>
                  <a:srgbClr val="53BAAD"/>
                </a:solidFill>
              </a:rPr>
              <a:t>parents</a:t>
            </a:r>
            <a:r>
              <a:rPr lang="it-IT" sz="2800" dirty="0">
                <a:solidFill>
                  <a:srgbClr val="53BAAD"/>
                </a:solidFill>
              </a:rPr>
              <a:t> to </a:t>
            </a:r>
            <a:r>
              <a:rPr lang="it-IT" sz="2800" dirty="0" err="1">
                <a:solidFill>
                  <a:srgbClr val="53BAAD"/>
                </a:solidFill>
              </a:rPr>
              <a:t>ask</a:t>
            </a:r>
            <a:r>
              <a:rPr lang="it-IT" sz="2800" dirty="0">
                <a:solidFill>
                  <a:srgbClr val="53BAAD"/>
                </a:solidFill>
              </a:rPr>
              <a:t> </a:t>
            </a:r>
            <a:r>
              <a:rPr lang="it-IT" sz="2800" dirty="0" err="1">
                <a:solidFill>
                  <a:srgbClr val="53BAAD"/>
                </a:solidFill>
              </a:rPr>
              <a:t>questions</a:t>
            </a:r>
            <a:r>
              <a:rPr lang="it-IT" sz="2800" dirty="0">
                <a:solidFill>
                  <a:srgbClr val="53BAAD"/>
                </a:solidFill>
              </a:rPr>
              <a:t>. </a:t>
            </a:r>
          </a:p>
          <a:p>
            <a:endParaRPr lang="it-IT" sz="2800" dirty="0"/>
          </a:p>
          <a:p>
            <a:r>
              <a:rPr lang="it-IT" sz="2800" dirty="0" err="1">
                <a:solidFill>
                  <a:schemeClr val="bg1">
                    <a:lumMod val="85000"/>
                  </a:schemeClr>
                </a:solidFill>
              </a:rPr>
              <a:t>Tip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</a:rPr>
              <a:t>: use the Microsoft </a:t>
            </a:r>
            <a:r>
              <a:rPr lang="it-IT" sz="2800" dirty="0" err="1">
                <a:solidFill>
                  <a:schemeClr val="bg1">
                    <a:lumMod val="85000"/>
                  </a:schemeClr>
                </a:solidFill>
              </a:rPr>
              <a:t>translator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</a:rPr>
              <a:t> app to </a:t>
            </a:r>
            <a:r>
              <a:rPr lang="it-IT" sz="2800" dirty="0" err="1">
                <a:solidFill>
                  <a:schemeClr val="bg1">
                    <a:lumMod val="85000"/>
                  </a:schemeClr>
                </a:solidFill>
              </a:rPr>
              <a:t>translate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</a:rPr>
              <a:t> to </a:t>
            </a:r>
            <a:r>
              <a:rPr lang="it-IT" sz="2800" dirty="0" err="1">
                <a:solidFill>
                  <a:schemeClr val="bg1">
                    <a:lumMod val="85000"/>
                  </a:schemeClr>
                </a:solidFill>
              </a:rPr>
              <a:t>your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bg1">
                    <a:lumMod val="85000"/>
                  </a:schemeClr>
                </a:solidFill>
              </a:rPr>
              <a:t>own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bg1">
                    <a:lumMod val="85000"/>
                  </a:schemeClr>
                </a:solidFill>
              </a:rPr>
              <a:t>language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6" name="Afbeelding 5" descr="Afbeelding met maan, cirkel, Hemellichaam, maansverduistering&#10;&#10;Automatisch gegenereerde beschrijving">
            <a:extLst>
              <a:ext uri="{FF2B5EF4-FFF2-40B4-BE49-F238E27FC236}">
                <a16:creationId xmlns:a16="http://schemas.microsoft.com/office/drawing/2014/main" id="{F7957465-5083-8FB8-1191-66F63D2AC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910594"/>
            <a:ext cx="3144033" cy="23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5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1C58A4AC-3198-2145-9FA7-B5576A08B343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How to pick the right profile?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Bureau Mooi Werk | Hulp bij loopbaanvragen | Loopbaancoach Emmeloord">
            <a:extLst>
              <a:ext uri="{FF2B5EF4-FFF2-40B4-BE49-F238E27FC236}">
                <a16:creationId xmlns:a16="http://schemas.microsoft.com/office/drawing/2014/main" id="{666B9DF6-4072-5B24-D71E-B32E87B3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2" y="1520844"/>
            <a:ext cx="4842670" cy="42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B7D6ED3-7393-8755-8B82-1947C7EA7EC0}"/>
              </a:ext>
            </a:extLst>
          </p:cNvPr>
          <p:cNvSpPr txBox="1"/>
          <p:nvPr/>
        </p:nvSpPr>
        <p:spPr>
          <a:xfrm>
            <a:off x="5549030" y="1899344"/>
            <a:ext cx="645507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/>
              <a:t>Consider</a:t>
            </a:r>
            <a:r>
              <a:rPr lang="nl-NL" sz="2400" b="1" dirty="0"/>
              <a:t> </a:t>
            </a:r>
            <a:r>
              <a:rPr lang="nl-NL" sz="2400" b="1" dirty="0" err="1"/>
              <a:t>your</a:t>
            </a:r>
            <a:r>
              <a:rPr lang="nl-NL" sz="2400" b="1" dirty="0"/>
              <a:t> </a:t>
            </a:r>
            <a:r>
              <a:rPr lang="nl-NL" sz="2400" b="1" dirty="0" err="1"/>
              <a:t>child's</a:t>
            </a:r>
            <a:r>
              <a:rPr lang="nl-NL" sz="2400" b="1" dirty="0"/>
              <a:t> </a:t>
            </a:r>
            <a:r>
              <a:rPr lang="nl-NL" sz="2400" b="1" dirty="0" err="1"/>
              <a:t>interests</a:t>
            </a:r>
            <a:r>
              <a:rPr lang="nl-NL" sz="2400" dirty="0"/>
              <a:t>: </a:t>
            </a:r>
          </a:p>
          <a:p>
            <a:r>
              <a:rPr lang="nl-NL" sz="1100" dirty="0" err="1"/>
              <a:t>Explore</a:t>
            </a:r>
            <a:r>
              <a:rPr lang="nl-NL" sz="1100" dirty="0"/>
              <a:t> </a:t>
            </a:r>
            <a:r>
              <a:rPr lang="nl-NL" sz="1100" dirty="0" err="1"/>
              <a:t>what</a:t>
            </a:r>
            <a:r>
              <a:rPr lang="nl-NL" sz="1100" dirty="0"/>
              <a:t> </a:t>
            </a:r>
            <a:r>
              <a:rPr lang="nl-NL" sz="1100" dirty="0" err="1"/>
              <a:t>your</a:t>
            </a:r>
            <a:r>
              <a:rPr lang="nl-NL" sz="1100" dirty="0"/>
              <a:t> </a:t>
            </a:r>
            <a:r>
              <a:rPr lang="nl-NL" sz="1100" dirty="0" err="1"/>
              <a:t>child</a:t>
            </a:r>
            <a:r>
              <a:rPr lang="nl-NL" sz="1100" dirty="0"/>
              <a:t> </a:t>
            </a:r>
            <a:r>
              <a:rPr lang="nl-NL" sz="1100" dirty="0" err="1"/>
              <a:t>genuinely</a:t>
            </a:r>
            <a:r>
              <a:rPr lang="nl-NL" sz="1100" dirty="0"/>
              <a:t> </a:t>
            </a:r>
            <a:r>
              <a:rPr lang="nl-NL" sz="1100" dirty="0" err="1"/>
              <a:t>enjoys</a:t>
            </a:r>
            <a:r>
              <a:rPr lang="nl-NL" sz="1100" dirty="0"/>
              <a:t> </a:t>
            </a:r>
            <a:r>
              <a:rPr lang="nl-NL" sz="1100" dirty="0" err="1"/>
              <a:t>doing</a:t>
            </a:r>
            <a:r>
              <a:rPr lang="nl-NL" sz="1100" dirty="0"/>
              <a:t>, </a:t>
            </a:r>
            <a:r>
              <a:rPr lang="nl-NL" sz="1100" dirty="0" err="1"/>
              <a:t>whether</a:t>
            </a:r>
            <a:r>
              <a:rPr lang="nl-NL" sz="1100" dirty="0"/>
              <a:t> </a:t>
            </a:r>
            <a:r>
              <a:rPr lang="nl-NL" sz="1100" dirty="0" err="1"/>
              <a:t>it's</a:t>
            </a:r>
            <a:r>
              <a:rPr lang="nl-NL" sz="1100" dirty="0"/>
              <a:t> school subjects or </a:t>
            </a:r>
            <a:r>
              <a:rPr lang="nl-NL" sz="1100" dirty="0" err="1"/>
              <a:t>hobbies</a:t>
            </a:r>
            <a:r>
              <a:rPr lang="nl-NL" sz="1100" dirty="0"/>
              <a:t>. </a:t>
            </a:r>
            <a:r>
              <a:rPr lang="nl-NL" sz="1100" dirty="0" err="1"/>
              <a:t>What</a:t>
            </a:r>
            <a:r>
              <a:rPr lang="nl-NL" sz="1100" dirty="0"/>
              <a:t> </a:t>
            </a:r>
            <a:r>
              <a:rPr lang="nl-NL" sz="1100" dirty="0" err="1"/>
              <a:t>sparks</a:t>
            </a:r>
            <a:r>
              <a:rPr lang="nl-NL" sz="1100" dirty="0"/>
              <a:t> </a:t>
            </a:r>
            <a:r>
              <a:rPr lang="nl-NL" sz="1100" dirty="0" err="1"/>
              <a:t>their</a:t>
            </a:r>
            <a:r>
              <a:rPr lang="nl-NL" sz="1100" dirty="0"/>
              <a:t> </a:t>
            </a:r>
            <a:r>
              <a:rPr lang="nl-NL" sz="1100" dirty="0" err="1"/>
              <a:t>curiosity</a:t>
            </a:r>
            <a:r>
              <a:rPr lang="nl-NL" sz="1100" dirty="0"/>
              <a:t> </a:t>
            </a:r>
            <a:r>
              <a:rPr lang="nl-NL" sz="1100" dirty="0" err="1"/>
              <a:t>and</a:t>
            </a:r>
            <a:r>
              <a:rPr lang="nl-NL" sz="1100" dirty="0"/>
              <a:t> </a:t>
            </a:r>
            <a:r>
              <a:rPr lang="nl-NL" sz="1100" dirty="0" err="1"/>
              <a:t>enthusiasm</a:t>
            </a:r>
            <a:r>
              <a:rPr lang="nl-NL" sz="1100" dirty="0"/>
              <a:t>?</a:t>
            </a:r>
          </a:p>
          <a:p>
            <a:endParaRPr lang="nl-NL" sz="1100" dirty="0"/>
          </a:p>
          <a:p>
            <a:r>
              <a:rPr lang="nl-NL" sz="2400" b="1" dirty="0"/>
              <a:t>Look at </a:t>
            </a:r>
            <a:r>
              <a:rPr lang="nl-NL" sz="2400" b="1" dirty="0" err="1"/>
              <a:t>your</a:t>
            </a:r>
            <a:r>
              <a:rPr lang="nl-NL" sz="2400" b="1" dirty="0"/>
              <a:t> </a:t>
            </a:r>
            <a:r>
              <a:rPr lang="nl-NL" sz="2400" b="1" dirty="0" err="1"/>
              <a:t>child's</a:t>
            </a:r>
            <a:r>
              <a:rPr lang="nl-NL" sz="2400" b="1" dirty="0"/>
              <a:t> </a:t>
            </a:r>
            <a:r>
              <a:rPr lang="nl-NL" sz="2400" b="1" dirty="0" err="1"/>
              <a:t>talents</a:t>
            </a:r>
            <a:r>
              <a:rPr lang="nl-NL" sz="2400" dirty="0"/>
              <a:t>: </a:t>
            </a:r>
          </a:p>
          <a:p>
            <a:r>
              <a:rPr lang="nl-NL" sz="1100" dirty="0" err="1"/>
              <a:t>Identify</a:t>
            </a:r>
            <a:r>
              <a:rPr lang="nl-NL" sz="1100" dirty="0"/>
              <a:t> </a:t>
            </a:r>
            <a:r>
              <a:rPr lang="nl-NL" sz="1100" dirty="0" err="1"/>
              <a:t>your</a:t>
            </a:r>
            <a:r>
              <a:rPr lang="nl-NL" sz="1100" dirty="0"/>
              <a:t> </a:t>
            </a:r>
            <a:r>
              <a:rPr lang="nl-NL" sz="1100" dirty="0" err="1"/>
              <a:t>child's</a:t>
            </a:r>
            <a:r>
              <a:rPr lang="nl-NL" sz="1100" dirty="0"/>
              <a:t> </a:t>
            </a:r>
            <a:r>
              <a:rPr lang="nl-NL" sz="1100" dirty="0" err="1"/>
              <a:t>strengths</a:t>
            </a:r>
            <a:r>
              <a:rPr lang="nl-NL" sz="1100" dirty="0"/>
              <a:t>. </a:t>
            </a:r>
            <a:r>
              <a:rPr lang="nl-NL" sz="1100" dirty="0" err="1"/>
              <a:t>What</a:t>
            </a:r>
            <a:r>
              <a:rPr lang="nl-NL" sz="1100" dirty="0"/>
              <a:t> are </a:t>
            </a:r>
            <a:r>
              <a:rPr lang="nl-NL" sz="1100" dirty="0" err="1"/>
              <a:t>they</a:t>
            </a:r>
            <a:r>
              <a:rPr lang="nl-NL" sz="1100" dirty="0"/>
              <a:t> </a:t>
            </a:r>
            <a:r>
              <a:rPr lang="nl-NL" sz="1100" dirty="0" err="1"/>
              <a:t>naturally</a:t>
            </a:r>
            <a:r>
              <a:rPr lang="nl-NL" sz="1100" dirty="0"/>
              <a:t> </a:t>
            </a:r>
            <a:r>
              <a:rPr lang="nl-NL" sz="1100" dirty="0" err="1"/>
              <a:t>good</a:t>
            </a:r>
            <a:r>
              <a:rPr lang="nl-NL" sz="1100" dirty="0"/>
              <a:t> at? Are </a:t>
            </a:r>
            <a:r>
              <a:rPr lang="nl-NL" sz="1100" dirty="0" err="1"/>
              <a:t>there</a:t>
            </a:r>
            <a:r>
              <a:rPr lang="nl-NL" sz="1100" dirty="0"/>
              <a:t> </a:t>
            </a:r>
            <a:r>
              <a:rPr lang="nl-NL" sz="1100" dirty="0" err="1"/>
              <a:t>particular</a:t>
            </a:r>
            <a:r>
              <a:rPr lang="nl-NL" sz="1100" dirty="0"/>
              <a:t> skills or </a:t>
            </a:r>
            <a:r>
              <a:rPr lang="nl-NL" sz="1100" dirty="0" err="1"/>
              <a:t>talents</a:t>
            </a:r>
            <a:r>
              <a:rPr lang="nl-NL" sz="1100" dirty="0"/>
              <a:t> </a:t>
            </a:r>
            <a:r>
              <a:rPr lang="nl-NL" sz="1100" dirty="0" err="1"/>
              <a:t>that</a:t>
            </a:r>
            <a:r>
              <a:rPr lang="nl-NL" sz="1100" dirty="0"/>
              <a:t> stand out, </a:t>
            </a:r>
            <a:r>
              <a:rPr lang="nl-NL" sz="1100" dirty="0" err="1"/>
              <a:t>such</a:t>
            </a:r>
            <a:r>
              <a:rPr lang="nl-NL" sz="1100" dirty="0"/>
              <a:t> as </a:t>
            </a:r>
            <a:r>
              <a:rPr lang="nl-NL" sz="1100" dirty="0" err="1"/>
              <a:t>creativity</a:t>
            </a:r>
            <a:r>
              <a:rPr lang="nl-NL" sz="1100" dirty="0"/>
              <a:t>, </a:t>
            </a:r>
            <a:r>
              <a:rPr lang="nl-NL" sz="1100" dirty="0" err="1"/>
              <a:t>compassion</a:t>
            </a:r>
            <a:r>
              <a:rPr lang="nl-NL" sz="1100" dirty="0"/>
              <a:t>, </a:t>
            </a:r>
            <a:r>
              <a:rPr lang="nl-NL" sz="1100" dirty="0" err="1"/>
              <a:t>analytical</a:t>
            </a:r>
            <a:r>
              <a:rPr lang="nl-NL" sz="1100" dirty="0"/>
              <a:t> thinking, or </a:t>
            </a:r>
            <a:r>
              <a:rPr lang="nl-NL" sz="1100" dirty="0" err="1"/>
              <a:t>communication</a:t>
            </a:r>
            <a:r>
              <a:rPr lang="nl-NL" sz="1100" dirty="0"/>
              <a:t>?</a:t>
            </a:r>
          </a:p>
          <a:p>
            <a:endParaRPr lang="nl-NL" sz="1100" dirty="0"/>
          </a:p>
          <a:p>
            <a:r>
              <a:rPr lang="nl-NL" sz="2400" b="1" dirty="0"/>
              <a:t>Understand </a:t>
            </a:r>
            <a:r>
              <a:rPr lang="nl-NL" sz="2400" b="1" dirty="0" err="1"/>
              <a:t>your</a:t>
            </a:r>
            <a:r>
              <a:rPr lang="nl-NL" sz="2400" b="1" dirty="0"/>
              <a:t> </a:t>
            </a:r>
            <a:r>
              <a:rPr lang="nl-NL" sz="2400" b="1" dirty="0" err="1"/>
              <a:t>child's</a:t>
            </a:r>
            <a:r>
              <a:rPr lang="nl-NL" sz="2400" b="1" dirty="0"/>
              <a:t> </a:t>
            </a:r>
            <a:r>
              <a:rPr lang="nl-NL" sz="2400" b="1" dirty="0" err="1"/>
              <a:t>motivations</a:t>
            </a:r>
            <a:r>
              <a:rPr lang="nl-NL" sz="2400" dirty="0"/>
              <a:t>: </a:t>
            </a:r>
          </a:p>
          <a:p>
            <a:r>
              <a:rPr lang="nl-NL" sz="1100" dirty="0" err="1"/>
              <a:t>Explore</a:t>
            </a:r>
            <a:r>
              <a:rPr lang="nl-NL" sz="1100" dirty="0"/>
              <a:t> </a:t>
            </a:r>
            <a:r>
              <a:rPr lang="nl-NL" sz="1100" dirty="0" err="1"/>
              <a:t>what</a:t>
            </a:r>
            <a:r>
              <a:rPr lang="nl-NL" sz="1100" dirty="0"/>
              <a:t> drives </a:t>
            </a:r>
            <a:r>
              <a:rPr lang="nl-NL" sz="1100" dirty="0" err="1"/>
              <a:t>your</a:t>
            </a:r>
            <a:r>
              <a:rPr lang="nl-NL" sz="1100" dirty="0"/>
              <a:t> </a:t>
            </a:r>
            <a:r>
              <a:rPr lang="nl-NL" sz="1100" dirty="0" err="1"/>
              <a:t>child</a:t>
            </a:r>
            <a:r>
              <a:rPr lang="nl-NL" sz="1100" dirty="0"/>
              <a:t>. Are </a:t>
            </a:r>
            <a:r>
              <a:rPr lang="nl-NL" sz="1100" dirty="0" err="1"/>
              <a:t>they</a:t>
            </a:r>
            <a:r>
              <a:rPr lang="nl-NL" sz="1100" dirty="0"/>
              <a:t> </a:t>
            </a:r>
            <a:r>
              <a:rPr lang="nl-NL" sz="1100" dirty="0" err="1"/>
              <a:t>motivated</a:t>
            </a:r>
            <a:r>
              <a:rPr lang="nl-NL" sz="1100" dirty="0"/>
              <a:t> </a:t>
            </a:r>
            <a:r>
              <a:rPr lang="nl-NL" sz="1100" dirty="0" err="1"/>
              <a:t>by</a:t>
            </a:r>
            <a:r>
              <a:rPr lang="nl-NL" sz="1100" dirty="0"/>
              <a:t> personal </a:t>
            </a:r>
            <a:r>
              <a:rPr lang="nl-NL" sz="1100" dirty="0" err="1"/>
              <a:t>achievement</a:t>
            </a:r>
            <a:r>
              <a:rPr lang="nl-NL" sz="1100" dirty="0"/>
              <a:t>, </a:t>
            </a:r>
            <a:r>
              <a:rPr lang="nl-NL" sz="1100" dirty="0" err="1"/>
              <a:t>helping</a:t>
            </a:r>
            <a:r>
              <a:rPr lang="nl-NL" sz="1100" dirty="0"/>
              <a:t> </a:t>
            </a:r>
            <a:r>
              <a:rPr lang="nl-NL" sz="1100" dirty="0" err="1"/>
              <a:t>others</a:t>
            </a:r>
            <a:r>
              <a:rPr lang="nl-NL" sz="1100" dirty="0"/>
              <a:t>, financial security, or making a </a:t>
            </a:r>
            <a:r>
              <a:rPr lang="nl-NL" sz="1100" dirty="0" err="1"/>
              <a:t>difference</a:t>
            </a:r>
            <a:r>
              <a:rPr lang="nl-NL" sz="1100" dirty="0"/>
              <a:t> in </a:t>
            </a:r>
            <a:r>
              <a:rPr lang="nl-NL" sz="1100" dirty="0" err="1"/>
              <a:t>the</a:t>
            </a:r>
            <a:r>
              <a:rPr lang="nl-NL" sz="1100" dirty="0"/>
              <a:t> </a:t>
            </a:r>
            <a:r>
              <a:rPr lang="nl-NL" sz="1100" dirty="0" err="1"/>
              <a:t>world</a:t>
            </a:r>
            <a:r>
              <a:rPr lang="nl-NL" sz="1100" dirty="0"/>
              <a:t>? </a:t>
            </a:r>
            <a:r>
              <a:rPr lang="nl-NL" sz="1100" dirty="0" err="1"/>
              <a:t>Knowing</a:t>
            </a:r>
            <a:r>
              <a:rPr lang="nl-NL" sz="1100" dirty="0"/>
              <a:t> </a:t>
            </a:r>
            <a:r>
              <a:rPr lang="nl-NL" sz="1100" dirty="0" err="1"/>
              <a:t>what</a:t>
            </a:r>
            <a:r>
              <a:rPr lang="nl-NL" sz="1100" dirty="0"/>
              <a:t> </a:t>
            </a:r>
            <a:r>
              <a:rPr lang="nl-NL" sz="1100" dirty="0" err="1"/>
              <a:t>truly</a:t>
            </a:r>
            <a:r>
              <a:rPr lang="nl-NL" sz="1100" dirty="0"/>
              <a:t> </a:t>
            </a:r>
            <a:r>
              <a:rPr lang="nl-NL" sz="1100" dirty="0" err="1"/>
              <a:t>motivates</a:t>
            </a:r>
            <a:r>
              <a:rPr lang="nl-NL" sz="1100" dirty="0"/>
              <a:t> </a:t>
            </a:r>
            <a:r>
              <a:rPr lang="nl-NL" sz="1100" dirty="0" err="1"/>
              <a:t>them</a:t>
            </a:r>
            <a:r>
              <a:rPr lang="nl-NL" sz="1100" dirty="0"/>
              <a:t> </a:t>
            </a:r>
            <a:r>
              <a:rPr lang="nl-NL" sz="1100" dirty="0" err="1"/>
              <a:t>can</a:t>
            </a:r>
            <a:r>
              <a:rPr lang="nl-NL" sz="1100" dirty="0"/>
              <a:t> guide </a:t>
            </a:r>
            <a:r>
              <a:rPr lang="nl-NL" sz="1100" dirty="0" err="1"/>
              <a:t>them</a:t>
            </a:r>
            <a:r>
              <a:rPr lang="nl-NL" sz="1100" dirty="0"/>
              <a:t> </a:t>
            </a:r>
            <a:r>
              <a:rPr lang="nl-NL" sz="1100" dirty="0" err="1"/>
              <a:t>toward</a:t>
            </a:r>
            <a:r>
              <a:rPr lang="nl-NL" sz="1100" dirty="0"/>
              <a:t> a </a:t>
            </a:r>
            <a:r>
              <a:rPr lang="nl-NL" sz="1100" dirty="0" err="1"/>
              <a:t>study</a:t>
            </a:r>
            <a:r>
              <a:rPr lang="nl-NL" sz="1100" dirty="0"/>
              <a:t> </a:t>
            </a:r>
            <a:r>
              <a:rPr lang="nl-NL" sz="1100" dirty="0" err="1"/>
              <a:t>choice</a:t>
            </a:r>
            <a:r>
              <a:rPr lang="nl-NL" sz="1100" dirty="0"/>
              <a:t> </a:t>
            </a:r>
            <a:r>
              <a:rPr lang="nl-NL" sz="1100" dirty="0" err="1"/>
              <a:t>that</a:t>
            </a:r>
            <a:r>
              <a:rPr lang="nl-NL" sz="1100" dirty="0"/>
              <a:t> </a:t>
            </a:r>
            <a:r>
              <a:rPr lang="nl-NL" sz="1100" dirty="0" err="1"/>
              <a:t>aligns</a:t>
            </a:r>
            <a:r>
              <a:rPr lang="nl-NL" sz="1100" dirty="0"/>
              <a:t> </a:t>
            </a:r>
            <a:r>
              <a:rPr lang="nl-NL" sz="1100" dirty="0" err="1"/>
              <a:t>with</a:t>
            </a:r>
            <a:r>
              <a:rPr lang="nl-NL" sz="1100" dirty="0"/>
              <a:t> </a:t>
            </a:r>
            <a:r>
              <a:rPr lang="nl-NL" sz="1100" dirty="0" err="1"/>
              <a:t>their</a:t>
            </a:r>
            <a:r>
              <a:rPr lang="nl-NL" sz="1100" dirty="0"/>
              <a:t> </a:t>
            </a:r>
            <a:r>
              <a:rPr lang="nl-NL" sz="1100" dirty="0" err="1"/>
              <a:t>core</a:t>
            </a:r>
            <a:r>
              <a:rPr lang="nl-NL" sz="1100" dirty="0"/>
              <a:t> </a:t>
            </a:r>
            <a:r>
              <a:rPr lang="nl-NL" sz="1100" dirty="0" err="1"/>
              <a:t>values</a:t>
            </a:r>
            <a:r>
              <a:rPr lang="nl-NL" sz="1100" dirty="0"/>
              <a:t> </a:t>
            </a:r>
            <a:r>
              <a:rPr lang="nl-NL" sz="1100" dirty="0" err="1"/>
              <a:t>and</a:t>
            </a:r>
            <a:r>
              <a:rPr lang="nl-NL" sz="1100" dirty="0"/>
              <a:t> long-term goals.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412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">
            <a:extLst>
              <a:ext uri="{FF2B5EF4-FFF2-40B4-BE49-F238E27FC236}">
                <a16:creationId xmlns:a16="http://schemas.microsoft.com/office/drawing/2014/main" id="{BEE8E463-8FF9-AD47-86A8-84FA845E53E7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Tips for parents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pic>
        <p:nvPicPr>
          <p:cNvPr id="8194" name="Picture 2" descr="De basisvaardigheden voor het goede gesprek | Leiderschap &amp; Inzetbaarheid}">
            <a:extLst>
              <a:ext uri="{FF2B5EF4-FFF2-40B4-BE49-F238E27FC236}">
                <a16:creationId xmlns:a16="http://schemas.microsoft.com/office/drawing/2014/main" id="{7821C4C7-78D3-E30E-115A-5BF3397A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2" y="1356867"/>
            <a:ext cx="8417377" cy="47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chrift 210x165mm lijn 80blz assorti">
            <a:extLst>
              <a:ext uri="{FF2B5EF4-FFF2-40B4-BE49-F238E27FC236}">
                <a16:creationId xmlns:a16="http://schemas.microsoft.com/office/drawing/2014/main" id="{966B2312-A679-B058-8C7D-C4C8D4B6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993" y="2203443"/>
            <a:ext cx="2438718" cy="30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70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A0F36-CDC5-9855-5000-4124204F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D87FC-66C5-7830-2A4D-9B641E807993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744C5B-34A2-16B4-74D7-8ACECB0D5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A7B8F2-B297-B0FA-BBEF-C9D6F83BA465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CE1FA65-2DDD-6D48-6D1F-EFA4A3341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B1FCC3-7E84-81AD-C9AF-0B72AF888E6C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D9E023BF-5AA9-3D09-1350-5172D313EC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26A51B8C-98C1-1604-F3D7-B45F4DD4F189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">
            <a:extLst>
              <a:ext uri="{FF2B5EF4-FFF2-40B4-BE49-F238E27FC236}">
                <a16:creationId xmlns:a16="http://schemas.microsoft.com/office/drawing/2014/main" id="{5F2A1027-5934-30FF-FBEE-E8774160D66D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We’ll worry about subjects later!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" name="Picture 2" descr="Waarom vissen niet in bomen klimmen – PEDAGOOGLE">
            <a:extLst>
              <a:ext uri="{FF2B5EF4-FFF2-40B4-BE49-F238E27FC236}">
                <a16:creationId xmlns:a16="http://schemas.microsoft.com/office/drawing/2014/main" id="{E7F47657-451F-879E-803E-D2F4F8B8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0" y="1429966"/>
            <a:ext cx="6483590" cy="44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CAFD30D-8575-C4F6-215D-B799385008D8}"/>
              </a:ext>
            </a:extLst>
          </p:cNvPr>
          <p:cNvSpPr txBox="1"/>
          <p:nvPr/>
        </p:nvSpPr>
        <p:spPr>
          <a:xfrm>
            <a:off x="7305040" y="1645920"/>
            <a:ext cx="38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Find</a:t>
            </a:r>
            <a:r>
              <a:rPr lang="nl-NL" dirty="0"/>
              <a:t> out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you’re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elephant</a:t>
            </a:r>
            <a:r>
              <a:rPr lang="nl-NL" dirty="0"/>
              <a:t>, a </a:t>
            </a:r>
            <a:r>
              <a:rPr lang="nl-NL" dirty="0" err="1"/>
              <a:t>monkey</a:t>
            </a:r>
            <a:r>
              <a:rPr lang="nl-NL" dirty="0"/>
              <a:t> or a </a:t>
            </a:r>
            <a:r>
              <a:rPr lang="nl-NL" dirty="0" err="1"/>
              <a:t>fish</a:t>
            </a:r>
            <a:r>
              <a:rPr lang="nl-NL" dirty="0"/>
              <a:t>!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170" name="Picture 2" descr="2023: Den Haag stad van Escher">
            <a:extLst>
              <a:ext uri="{FF2B5EF4-FFF2-40B4-BE49-F238E27FC236}">
                <a16:creationId xmlns:a16="http://schemas.microsoft.com/office/drawing/2014/main" id="{5BFC77B4-7C01-C989-E785-153E6AEE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49" y="3126005"/>
            <a:ext cx="4982322" cy="26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0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8CBD-9DA4-5FFE-CAF3-BAF72B01F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582F54-7106-3AB5-F4D4-363A3792102E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14EDA-69BC-B8D2-BA21-ADF7E9385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FFD43D-00AC-0CD9-163E-B20CDA46B13C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B77BA8E-B8F8-F809-B8C2-F42817C9B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5A9775-A146-03E6-31C1-B37B45A5ED77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6D24196E-9A9B-05B0-2CF4-A8A429CE7B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C5306C45-7DB0-A4B4-61DB-14AA8777C1DD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">
            <a:extLst>
              <a:ext uri="{FF2B5EF4-FFF2-40B4-BE49-F238E27FC236}">
                <a16:creationId xmlns:a16="http://schemas.microsoft.com/office/drawing/2014/main" id="{AF10CEA5-95BF-1370-CFA6-FD12936DBD31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Job shadowing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54E596-A82C-0C92-5518-9EFEEA936A73}"/>
              </a:ext>
            </a:extLst>
          </p:cNvPr>
          <p:cNvSpPr txBox="1"/>
          <p:nvPr/>
        </p:nvSpPr>
        <p:spPr>
          <a:xfrm>
            <a:off x="741251" y="1432561"/>
            <a:ext cx="648250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In </a:t>
            </a:r>
            <a:r>
              <a:rPr lang="nl-NL" b="1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 mentor </a:t>
            </a:r>
            <a:r>
              <a:rPr lang="nl-NL" b="1" i="0" u="none" strike="noStrike" dirty="0" err="1">
                <a:solidFill>
                  <a:srgbClr val="000000"/>
                </a:solidFill>
                <a:effectLst/>
              </a:rPr>
              <a:t>lessons</a:t>
            </a:r>
            <a:endParaRPr lang="nl-NL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000000"/>
                </a:solidFill>
                <a:latin typeface="Aptos" panose="020B0004020202020204" pitchFamily="34" charset="0"/>
              </a:rPr>
              <a:t>Preparation</a:t>
            </a:r>
            <a:r>
              <a:rPr lang="nl-NL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Aptos" panose="020B0004020202020204" pitchFamily="34" charset="0"/>
              </a:rPr>
              <a:t>before</a:t>
            </a:r>
            <a:endParaRPr lang="nl-NL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Aptos" panose="020B0004020202020204" pitchFamily="34" charset="0"/>
              </a:rPr>
              <a:t>Evaluation </a:t>
            </a:r>
            <a:r>
              <a:rPr lang="nl-NL" dirty="0" err="1">
                <a:solidFill>
                  <a:srgbClr val="000000"/>
                </a:solidFill>
                <a:latin typeface="Aptos" panose="020B0004020202020204" pitchFamily="34" charset="0"/>
              </a:rPr>
              <a:t>and</a:t>
            </a:r>
            <a:r>
              <a:rPr lang="nl-NL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Aptos" panose="020B0004020202020204" pitchFamily="34" charset="0"/>
              </a:rPr>
              <a:t>sharing</a:t>
            </a:r>
            <a:r>
              <a:rPr lang="nl-NL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Aptos" panose="020B0004020202020204" pitchFamily="34" charset="0"/>
              </a:rPr>
              <a:t>afterwards</a:t>
            </a:r>
            <a:endParaRPr lang="nl-NL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l-NL" b="1" dirty="0">
                <a:solidFill>
                  <a:srgbClr val="000000"/>
                </a:solidFill>
                <a:latin typeface="Aptos" panose="020B0004020202020204" pitchFamily="34" charset="0"/>
              </a:rPr>
              <a:t>Goals: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1" dirty="0" err="1"/>
              <a:t>Explore</a:t>
            </a:r>
            <a:r>
              <a:rPr lang="nl-NL" b="1" dirty="0"/>
              <a:t> new sectors</a:t>
            </a:r>
            <a:r>
              <a:rPr lang="nl-NL" dirty="0"/>
              <a:t>: The </a:t>
            </a:r>
            <a:r>
              <a:rPr lang="nl-NL" dirty="0" err="1"/>
              <a:t>internship</a:t>
            </a:r>
            <a:r>
              <a:rPr lang="nl-NL" dirty="0"/>
              <a:t> </a:t>
            </a:r>
            <a:r>
              <a:rPr lang="nl-NL" dirty="0" err="1"/>
              <a:t>doesn't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match </a:t>
            </a:r>
            <a:r>
              <a:rPr lang="nl-NL" dirty="0" err="1"/>
              <a:t>current</a:t>
            </a:r>
            <a:r>
              <a:rPr lang="nl-NL" dirty="0"/>
              <a:t> </a:t>
            </a:r>
            <a:r>
              <a:rPr lang="nl-NL" dirty="0" err="1"/>
              <a:t>interests</a:t>
            </a:r>
            <a:r>
              <a:rPr lang="nl-NL" dirty="0"/>
              <a:t>, </a:t>
            </a:r>
            <a:r>
              <a:rPr lang="nl-NL" dirty="0" err="1"/>
              <a:t>it's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discovering new </a:t>
            </a:r>
            <a:r>
              <a:rPr lang="nl-NL" dirty="0" err="1"/>
              <a:t>possibilities</a:t>
            </a:r>
            <a:r>
              <a:rPr lang="nl-NL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1" dirty="0" err="1"/>
              <a:t>Develop</a:t>
            </a:r>
            <a:r>
              <a:rPr lang="nl-NL" b="1" dirty="0"/>
              <a:t> </a:t>
            </a:r>
            <a:r>
              <a:rPr lang="nl-NL" b="1" dirty="0" err="1"/>
              <a:t>talents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passions</a:t>
            </a:r>
            <a:r>
              <a:rPr lang="nl-NL" dirty="0"/>
              <a:t>: Entering a new environment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open mind </a:t>
            </a:r>
            <a:r>
              <a:rPr lang="nl-NL" dirty="0" err="1"/>
              <a:t>can</a:t>
            </a:r>
            <a:r>
              <a:rPr lang="nl-NL" dirty="0"/>
              <a:t> help </a:t>
            </a:r>
            <a:r>
              <a:rPr lang="nl-NL" dirty="0" err="1"/>
              <a:t>uncover</a:t>
            </a:r>
            <a:r>
              <a:rPr lang="nl-NL" dirty="0"/>
              <a:t> </a:t>
            </a:r>
            <a:r>
              <a:rPr lang="nl-NL" dirty="0" err="1"/>
              <a:t>hidden</a:t>
            </a:r>
            <a:r>
              <a:rPr lang="nl-NL" dirty="0"/>
              <a:t> </a:t>
            </a:r>
            <a:r>
              <a:rPr lang="nl-NL" dirty="0" err="1"/>
              <a:t>talents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passions</a:t>
            </a:r>
            <a:r>
              <a:rPr lang="nl-NL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1" dirty="0"/>
              <a:t>Practical </a:t>
            </a:r>
            <a:r>
              <a:rPr lang="nl-NL" b="1" dirty="0" err="1"/>
              <a:t>experiences</a:t>
            </a:r>
            <a:r>
              <a:rPr lang="nl-NL" dirty="0"/>
              <a:t>: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gain</a:t>
            </a:r>
            <a:r>
              <a:rPr lang="nl-NL" dirty="0"/>
              <a:t> practical </a:t>
            </a:r>
            <a:r>
              <a:rPr lang="nl-NL" dirty="0" err="1"/>
              <a:t>experience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explore</a:t>
            </a:r>
            <a:r>
              <a:rPr lang="nl-NL" dirty="0"/>
              <a:t> different sectors </a:t>
            </a:r>
            <a:r>
              <a:rPr lang="nl-NL" dirty="0" err="1"/>
              <a:t>by</a:t>
            </a:r>
            <a:r>
              <a:rPr lang="nl-NL" dirty="0"/>
              <a:t> (preparing) </a:t>
            </a:r>
            <a:r>
              <a:rPr lang="nl-NL" dirty="0" err="1"/>
              <a:t>spending</a:t>
            </a:r>
            <a:r>
              <a:rPr lang="nl-NL" dirty="0"/>
              <a:t> a </a:t>
            </a:r>
            <a:r>
              <a:rPr lang="nl-NL" dirty="0" err="1"/>
              <a:t>day</a:t>
            </a:r>
            <a:r>
              <a:rPr lang="nl-NL" dirty="0"/>
              <a:t> in a real </a:t>
            </a:r>
            <a:r>
              <a:rPr lang="nl-NL" dirty="0" err="1"/>
              <a:t>workplace</a:t>
            </a:r>
            <a:r>
              <a:rPr lang="nl-NL" dirty="0"/>
              <a:t>.</a:t>
            </a:r>
            <a:endParaRPr lang="nl-NL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9" name="Afbeelding 8" descr="Afbeelding met tekst, kleding, poster, tekenfilm&#10;&#10;Automatisch gegenereerde beschrijving">
            <a:extLst>
              <a:ext uri="{FF2B5EF4-FFF2-40B4-BE49-F238E27FC236}">
                <a16:creationId xmlns:a16="http://schemas.microsoft.com/office/drawing/2014/main" id="{DCA2AFA0-04A5-5565-F006-F539DCB4E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272" y="1361292"/>
            <a:ext cx="3143642" cy="4466176"/>
          </a:xfrm>
          <a:prstGeom prst="rect">
            <a:avLst/>
          </a:prstGeom>
        </p:spPr>
      </p:pic>
      <p:pic>
        <p:nvPicPr>
          <p:cNvPr id="13" name="Afbeelding 12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A640282D-5085-3316-234D-396CAAC13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086" y="2085636"/>
            <a:ext cx="2115429" cy="597839"/>
          </a:xfrm>
          <a:prstGeom prst="rect">
            <a:avLst/>
          </a:prstGeom>
        </p:spPr>
      </p:pic>
      <p:pic>
        <p:nvPicPr>
          <p:cNvPr id="16" name="Afbeelding 15" descr="Afbeelding met tekst, schermopname, nummer&#10;&#10;Automatisch gegenereerde beschrijving">
            <a:extLst>
              <a:ext uri="{FF2B5EF4-FFF2-40B4-BE49-F238E27FC236}">
                <a16:creationId xmlns:a16="http://schemas.microsoft.com/office/drawing/2014/main" id="{B1638B27-793A-FAC5-578B-759319C65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2682" y="1464586"/>
            <a:ext cx="935158" cy="991070"/>
          </a:xfrm>
          <a:prstGeom prst="rect">
            <a:avLst/>
          </a:prstGeom>
        </p:spPr>
      </p:pic>
      <p:pic>
        <p:nvPicPr>
          <p:cNvPr id="4100" name="Picture 4" descr="Lesmethoden voor het VO - Leslab">
            <a:extLst>
              <a:ext uri="{FF2B5EF4-FFF2-40B4-BE49-F238E27FC236}">
                <a16:creationId xmlns:a16="http://schemas.microsoft.com/office/drawing/2014/main" id="{0656C1A0-A6F9-E726-1D5A-C25C6040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42" y="1271261"/>
            <a:ext cx="935158" cy="7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44429F0-19AD-04F0-FB7F-05852AFC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74" y="4083860"/>
            <a:ext cx="1811726" cy="18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4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">
            <a:extLst>
              <a:ext uri="{FF2B5EF4-FFF2-40B4-BE49-F238E27FC236}">
                <a16:creationId xmlns:a16="http://schemas.microsoft.com/office/drawing/2014/main" id="{BEE8E463-8FF9-AD47-86A8-84FA845E53E7}"/>
              </a:ext>
            </a:extLst>
          </p:cNvPr>
          <p:cNvSpPr txBox="1"/>
          <p:nvPr/>
        </p:nvSpPr>
        <p:spPr>
          <a:xfrm>
            <a:off x="752359" y="418988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Job shadowing – You as a parent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4546D5C-4F7E-E075-2082-496BD88084E8}"/>
              </a:ext>
            </a:extLst>
          </p:cNvPr>
          <p:cNvSpPr txBox="1"/>
          <p:nvPr/>
        </p:nvSpPr>
        <p:spPr>
          <a:xfrm>
            <a:off x="741251" y="1229362"/>
            <a:ext cx="781347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Help in </a:t>
            </a:r>
            <a:r>
              <a:rPr lang="nl-NL" b="1" i="0" u="none" strike="noStrike" dirty="0" err="1">
                <a:solidFill>
                  <a:srgbClr val="000000"/>
                </a:solidFill>
                <a:effectLst/>
              </a:rPr>
              <a:t>finding</a:t>
            </a:r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1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1" i="0" u="none" strike="noStrike" dirty="0" err="1">
                <a:solidFill>
                  <a:srgbClr val="000000"/>
                </a:solidFill>
                <a:effectLst/>
              </a:rPr>
              <a:t>internship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: </a:t>
            </a:r>
          </a:p>
          <a:p>
            <a:pPr algn="l"/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Any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potential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place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welcome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not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just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child’s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current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area of interest. The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requirment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preferably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) has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take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place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dirty="0">
                <a:solidFill>
                  <a:srgbClr val="000000"/>
                </a:solidFill>
              </a:rPr>
              <a:t>1 </a:t>
            </a:r>
            <a:r>
              <a:rPr lang="nl-NL" dirty="0" err="1">
                <a:solidFill>
                  <a:srgbClr val="000000"/>
                </a:solidFill>
              </a:rPr>
              <a:t>day</a:t>
            </a:r>
            <a:r>
              <a:rPr lang="nl-NL" dirty="0">
                <a:solidFill>
                  <a:srgbClr val="000000"/>
                </a:solidFill>
              </a:rPr>
              <a:t> in 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week 45, 47 of 48 (november). </a:t>
            </a:r>
          </a:p>
          <a:p>
            <a:pPr algn="l"/>
            <a:endParaRPr lang="nl-NL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nl-NL" b="1" i="0" u="none" strike="noStrike" dirty="0" err="1">
                <a:solidFill>
                  <a:srgbClr val="000000"/>
                </a:solidFill>
                <a:effectLst/>
              </a:rPr>
              <a:t>Internship</a:t>
            </a:r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 Agreement</a:t>
            </a:r>
            <a:br>
              <a:rPr lang="nl-NL" dirty="0"/>
            </a:b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If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desired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internship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agreement is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available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formalize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arrangements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internship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location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Send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e-mail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student counselor. </a:t>
            </a: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nl-NL" b="1" dirty="0">
                <a:solidFill>
                  <a:srgbClr val="000000"/>
                </a:solidFill>
              </a:rPr>
              <a:t>L</a:t>
            </a:r>
            <a:r>
              <a:rPr lang="nl-NL" b="1" i="0" u="none" strike="noStrike" dirty="0">
                <a:solidFill>
                  <a:srgbClr val="000000"/>
                </a:solidFill>
                <a:effectLst/>
              </a:rPr>
              <a:t>OB-verlof</a:t>
            </a:r>
            <a:endParaRPr lang="nl-NL" dirty="0">
              <a:solidFill>
                <a:srgbClr val="000000"/>
              </a:solidFill>
            </a:endParaRPr>
          </a:p>
          <a:p>
            <a:pPr algn="l"/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child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will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receive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LOB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leave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day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 job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</a:rPr>
              <a:t>shadowing</a:t>
            </a:r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nl-NL" dirty="0">
              <a:solidFill>
                <a:srgbClr val="000000"/>
              </a:solidFill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</a:rPr>
              <a:t>HAVO 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sym typeface="Wingdings" pitchFamily="2" charset="2"/>
              </a:rPr>
              <a:t> The student has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sym typeface="Wingdings" pitchFamily="2" charset="2"/>
              </a:rPr>
              <a:t>to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sym typeface="Wingdings" pitchFamily="2" charset="2"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sym typeface="Wingdings" pitchFamily="2" charset="2"/>
              </a:rPr>
              <a:t>sign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sym typeface="Wingdings" pitchFamily="2" charset="2"/>
              </a:rPr>
              <a:t> up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sym typeface="Wingdings" pitchFamily="2" charset="2"/>
              </a:rPr>
              <a:t>befor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e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october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18th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through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  <a:hlinkClick r:id="rId6"/>
              </a:rPr>
              <a:t>QR code 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provided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by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mentor, in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the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booklet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  <a:sym typeface="Wingdings" pitchFamily="2" charset="2"/>
            </a:endParaRPr>
          </a:p>
          <a:p>
            <a:pPr algn="l"/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VWO 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ask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for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leave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no later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than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one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week prior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to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your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Job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shadowing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internship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through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‘LOB Verlofformulier’ on website 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</a:rPr>
              <a:t>lobhlmltto.com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 (</a:t>
            </a:r>
            <a:r>
              <a:rPr lang="nl-NL" dirty="0" err="1">
                <a:solidFill>
                  <a:srgbClr val="000000"/>
                </a:solidFill>
                <a:sym typeface="Wingdings" pitchFamily="2" charset="2"/>
                <a:hlinkClick r:id="rId7"/>
              </a:rPr>
              <a:t>see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  <a:hlinkClick r:id="rId7"/>
              </a:rPr>
              <a:t> tutorial</a:t>
            </a:r>
            <a:r>
              <a:rPr lang="nl-NL" dirty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nl-NL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146" name="Picture 2" descr="Free Vectors | Help">
            <a:extLst>
              <a:ext uri="{FF2B5EF4-FFF2-40B4-BE49-F238E27FC236}">
                <a16:creationId xmlns:a16="http://schemas.microsoft.com/office/drawing/2014/main" id="{1962D3A9-6C20-0868-4884-E70A9955D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58" y="3261090"/>
            <a:ext cx="3780684" cy="25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90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228E-5AE8-7270-FCD7-EC32FBDA5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50C08BD-292A-A78F-2A67-01EA6893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6160" y="1394564"/>
            <a:ext cx="3413810" cy="5190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F7D23F-2209-77BC-6D31-1D173C22A33E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477D3F-9016-FE22-B202-E3235638B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99144-5069-ABB3-32A7-B7886E47DE69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9BF2755-8A2A-7AE4-8ACF-7E85E02C3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50BD58-75B7-AEBE-595E-1FEF894CDD66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AB5728C-6E02-8FBB-C260-E5235600DC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474BA9C-C29D-2D3B-6BEC-AB81AA109254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">
            <a:extLst>
              <a:ext uri="{FF2B5EF4-FFF2-40B4-BE49-F238E27FC236}">
                <a16:creationId xmlns:a16="http://schemas.microsoft.com/office/drawing/2014/main" id="{FE6DA28D-C917-5FD9-618A-FF831C435CBE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Thanks for watching!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pic>
        <p:nvPicPr>
          <p:cNvPr id="9" name="Afbeelding 8" descr="Afbeelding met landschap, boom, wolk, verven&#10;&#10;Automatisch gegenereerde beschrijving">
            <a:extLst>
              <a:ext uri="{FF2B5EF4-FFF2-40B4-BE49-F238E27FC236}">
                <a16:creationId xmlns:a16="http://schemas.microsoft.com/office/drawing/2014/main" id="{2854C74A-FA8F-6254-3A92-0B2ABD34A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59" y="1337769"/>
            <a:ext cx="4652647" cy="4687761"/>
          </a:xfrm>
          <a:prstGeom prst="rect">
            <a:avLst/>
          </a:prstGeom>
        </p:spPr>
      </p:pic>
      <p:pic>
        <p:nvPicPr>
          <p:cNvPr id="12" name="Afbeelding 11" descr="Afbeelding met tekst, cirkel, Lettertype, diagram&#10;&#10;Automatisch gegenereerde beschrijving">
            <a:extLst>
              <a:ext uri="{FF2B5EF4-FFF2-40B4-BE49-F238E27FC236}">
                <a16:creationId xmlns:a16="http://schemas.microsoft.com/office/drawing/2014/main" id="{E39B4B34-EB39-63FF-0D2B-190037743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880" y="2328015"/>
            <a:ext cx="2763631" cy="27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1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6D67A-0367-3A20-D9C4-78EA1848C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EE2ADB-04BC-3E53-B322-38BBBFB1697D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EB8B5-B19C-C786-6F89-47E9C0975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B4BE59-CC8B-3E7E-86FB-A8AAC2812DE2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0941A53-AB23-1CC2-561F-6D9797DBE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B0FAA5-91C3-2EEA-94F1-ECB5FE882FA5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E24654C1-4B30-CC4C-8AFE-4C58C814DB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6DC78BCE-0CFF-5074-93B8-1407FA9A0DD8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">
            <a:extLst>
              <a:ext uri="{FF2B5EF4-FFF2-40B4-BE49-F238E27FC236}">
                <a16:creationId xmlns:a16="http://schemas.microsoft.com/office/drawing/2014/main" id="{EA333C75-CADF-5804-E53B-1F6D2AF41ED4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Questions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pic>
        <p:nvPicPr>
          <p:cNvPr id="5" name="Picture 2" descr="FAQ - Loko Cartoons">
            <a:extLst>
              <a:ext uri="{FF2B5EF4-FFF2-40B4-BE49-F238E27FC236}">
                <a16:creationId xmlns:a16="http://schemas.microsoft.com/office/drawing/2014/main" id="{08A3FC1F-F22D-AC94-9F70-0EBE4FA8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21" y="1865880"/>
            <a:ext cx="4746301" cy="34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E425D3C-5703-CBD4-F3DD-149D090624F5}"/>
              </a:ext>
            </a:extLst>
          </p:cNvPr>
          <p:cNvSpPr txBox="1"/>
          <p:nvPr/>
        </p:nvSpPr>
        <p:spPr>
          <a:xfrm>
            <a:off x="741251" y="2967335"/>
            <a:ext cx="5354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b="1" dirty="0" err="1">
                <a:solidFill>
                  <a:srgbClr val="000000"/>
                </a:solidFill>
              </a:rPr>
              <a:t>If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you</a:t>
            </a:r>
            <a:r>
              <a:rPr lang="nl-NL" b="1" dirty="0">
                <a:solidFill>
                  <a:srgbClr val="000000"/>
                </a:solidFill>
              </a:rPr>
              <a:t> have </a:t>
            </a:r>
            <a:r>
              <a:rPr lang="nl-NL" b="1" dirty="0" err="1">
                <a:solidFill>
                  <a:srgbClr val="000000"/>
                </a:solidFill>
              </a:rPr>
              <a:t>any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questions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raise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your</a:t>
            </a:r>
            <a:r>
              <a:rPr lang="nl-NL" b="1" dirty="0">
                <a:solidFill>
                  <a:srgbClr val="000000"/>
                </a:solidFill>
              </a:rPr>
              <a:t> hand, turn on </a:t>
            </a:r>
            <a:r>
              <a:rPr lang="nl-NL" b="1" dirty="0" err="1">
                <a:solidFill>
                  <a:srgbClr val="000000"/>
                </a:solidFill>
              </a:rPr>
              <a:t>your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mic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and</a:t>
            </a:r>
            <a:r>
              <a:rPr lang="nl-NL" b="1" dirty="0">
                <a:solidFill>
                  <a:srgbClr val="000000"/>
                </a:solidFill>
              </a:rPr>
              <a:t> webcam </a:t>
            </a:r>
            <a:r>
              <a:rPr lang="nl-NL" b="1" dirty="0" err="1">
                <a:solidFill>
                  <a:srgbClr val="000000"/>
                </a:solidFill>
              </a:rPr>
              <a:t>and</a:t>
            </a:r>
            <a:r>
              <a:rPr lang="nl-NL" b="1" dirty="0">
                <a:solidFill>
                  <a:srgbClr val="000000"/>
                </a:solidFill>
              </a:rPr>
              <a:t> we </a:t>
            </a:r>
            <a:r>
              <a:rPr lang="nl-NL" b="1" dirty="0" err="1">
                <a:solidFill>
                  <a:srgbClr val="000000"/>
                </a:solidFill>
              </a:rPr>
              <a:t>will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gladly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answer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any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questions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you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might</a:t>
            </a:r>
            <a:r>
              <a:rPr lang="nl-NL" b="1" dirty="0">
                <a:solidFill>
                  <a:srgbClr val="000000"/>
                </a:solidFill>
              </a:rPr>
              <a:t> </a:t>
            </a:r>
            <a:r>
              <a:rPr lang="nl-NL" b="1" dirty="0" err="1">
                <a:solidFill>
                  <a:srgbClr val="000000"/>
                </a:solidFill>
              </a:rPr>
              <a:t>still</a:t>
            </a:r>
            <a:r>
              <a:rPr lang="nl-NL" b="1" dirty="0">
                <a:solidFill>
                  <a:srgbClr val="000000"/>
                </a:solidFill>
              </a:rPr>
              <a:t> have</a:t>
            </a:r>
            <a:endParaRPr lang="nl-NL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225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9162893" y="578748"/>
            <a:ext cx="1817255" cy="1718133"/>
          </a:xfrm>
          <a:prstGeom prst="ellipse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4824DF9-A7B2-8647-A2C6-027B286E7E93}"/>
              </a:ext>
            </a:extLst>
          </p:cNvPr>
          <p:cNvSpPr/>
          <p:nvPr/>
        </p:nvSpPr>
        <p:spPr>
          <a:xfrm>
            <a:off x="0" y="578749"/>
            <a:ext cx="10058400" cy="1718133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nl-NL" sz="3200" b="1" dirty="0">
                <a:latin typeface="Aptos" panose="020B0004020202020204" pitchFamily="34" charset="0"/>
                <a:cs typeface="Segoe UI" panose="020B0502040204020203" pitchFamily="34" charset="0"/>
              </a:rPr>
              <a:t>Webinar: ‘Profielkeuze hoe doen we dat? ’</a:t>
            </a:r>
          </a:p>
          <a:p>
            <a:pPr algn="r"/>
            <a:r>
              <a:rPr lang="nl-NL" sz="3200" b="1" dirty="0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‘Course </a:t>
            </a:r>
            <a:r>
              <a:rPr lang="nl-NL" sz="3200" b="1" dirty="0" err="1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selection</a:t>
            </a:r>
            <a:r>
              <a:rPr lang="nl-NL" sz="3200" b="1" dirty="0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, </a:t>
            </a:r>
            <a:r>
              <a:rPr lang="nl-NL" sz="3200" b="1" dirty="0" err="1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how</a:t>
            </a:r>
            <a:r>
              <a:rPr lang="nl-NL" sz="3200" b="1" dirty="0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  <a:r>
              <a:rPr lang="nl-NL" sz="3200" b="1" dirty="0" err="1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to</a:t>
            </a:r>
            <a:r>
              <a:rPr lang="nl-NL" sz="3200" b="1" dirty="0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approach </a:t>
            </a:r>
            <a:r>
              <a:rPr lang="nl-NL" sz="3200" b="1" dirty="0" err="1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it</a:t>
            </a:r>
            <a:r>
              <a:rPr lang="nl-NL" sz="3200" b="1" dirty="0">
                <a:solidFill>
                  <a:srgbClr val="FBE9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’</a:t>
            </a:r>
          </a:p>
          <a:p>
            <a:pPr algn="ctr"/>
            <a:endParaRPr lang="nl-NL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99"/>
          <a:stretch/>
        </p:blipFill>
        <p:spPr>
          <a:xfrm>
            <a:off x="9747093" y="6090117"/>
            <a:ext cx="1890029" cy="761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60243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242" name="Picture 2" descr="Hoe maak ik een goede studiekeuze?">
            <a:extLst>
              <a:ext uri="{FF2B5EF4-FFF2-40B4-BE49-F238E27FC236}">
                <a16:creationId xmlns:a16="http://schemas.microsoft.com/office/drawing/2014/main" id="{8F063D4F-7F78-FB5A-1B53-2F486F723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55" y="2530131"/>
            <a:ext cx="7078945" cy="37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3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1C58A4AC-3198-2145-9FA7-B5576A08B343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Program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4F7A09CB-CBA9-3FEF-02D0-C9090A05D229}"/>
              </a:ext>
            </a:extLst>
          </p:cNvPr>
          <p:cNvSpPr txBox="1"/>
          <p:nvPr/>
        </p:nvSpPr>
        <p:spPr>
          <a:xfrm>
            <a:off x="741251" y="1448634"/>
            <a:ext cx="80237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Aptos" panose="020B0004020202020204" pitchFamily="34" charset="0"/>
              </a:rPr>
              <a:t>Welcome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Aptos" panose="020B0004020202020204" pitchFamily="34" charset="0"/>
              </a:rPr>
              <a:t>Dutch </a:t>
            </a:r>
            <a:r>
              <a:rPr lang="it-IT" sz="2800" dirty="0" err="1">
                <a:latin typeface="Aptos" panose="020B0004020202020204" pitchFamily="34" charset="0"/>
              </a:rPr>
              <a:t>education</a:t>
            </a:r>
            <a:r>
              <a:rPr lang="it-IT" sz="2800" dirty="0">
                <a:latin typeface="Aptos" panose="020B0004020202020204" pitchFamily="34" charset="0"/>
              </a:rPr>
              <a:t> system </a:t>
            </a:r>
            <a:r>
              <a:rPr lang="it-IT" sz="2800" dirty="0" err="1">
                <a:latin typeface="Aptos" panose="020B0004020202020204" pitchFamily="34" charset="0"/>
              </a:rPr>
              <a:t>explained</a:t>
            </a:r>
            <a:endParaRPr lang="it-IT" sz="2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Aptos" panose="020B0004020202020204" pitchFamily="34" charset="0"/>
              </a:rPr>
              <a:t>Quick </a:t>
            </a:r>
            <a:r>
              <a:rPr lang="it-IT" sz="2800" dirty="0" err="1">
                <a:latin typeface="Aptos" panose="020B0004020202020204" pitchFamily="34" charset="0"/>
              </a:rPr>
              <a:t>introduction</a:t>
            </a:r>
            <a:r>
              <a:rPr lang="it-IT" sz="2800" dirty="0">
                <a:latin typeface="Aptos" panose="020B0004020202020204" pitchFamily="34" charset="0"/>
              </a:rPr>
              <a:t> to the </a:t>
            </a:r>
            <a:r>
              <a:rPr lang="it-IT" sz="2800" dirty="0" err="1">
                <a:latin typeface="Aptos" panose="020B0004020202020204" pitchFamily="34" charset="0"/>
              </a:rPr>
              <a:t>profiles</a:t>
            </a:r>
            <a:endParaRPr lang="it-IT" sz="2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Aptos" panose="020B0004020202020204" pitchFamily="34" charset="0"/>
              </a:rPr>
              <a:t>How to </a:t>
            </a:r>
            <a:r>
              <a:rPr lang="it-IT" sz="2800" dirty="0" err="1">
                <a:latin typeface="Aptos" panose="020B0004020202020204" pitchFamily="34" charset="0"/>
              </a:rPr>
              <a:t>prepare</a:t>
            </a:r>
            <a:r>
              <a:rPr lang="it-IT" sz="2800" dirty="0">
                <a:latin typeface="Aptos" panose="020B0004020202020204" pitchFamily="34" charset="0"/>
              </a:rPr>
              <a:t> for </a:t>
            </a:r>
            <a:r>
              <a:rPr lang="it-IT" sz="2800" dirty="0" err="1">
                <a:latin typeface="Aptos" panose="020B0004020202020204" pitchFamily="34" charset="0"/>
              </a:rPr>
              <a:t>chosing</a:t>
            </a:r>
            <a:endParaRPr lang="it-IT" sz="2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Aptos" panose="020B0004020202020204" pitchFamily="34" charset="0"/>
              </a:rPr>
              <a:t>Job </a:t>
            </a:r>
            <a:r>
              <a:rPr lang="it-IT" sz="2800" dirty="0" err="1">
                <a:latin typeface="Aptos" panose="020B0004020202020204" pitchFamily="34" charset="0"/>
              </a:rPr>
              <a:t>shadowing</a:t>
            </a:r>
            <a:endParaRPr lang="it-IT" sz="2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Aptos" panose="020B0004020202020204" pitchFamily="34" charset="0"/>
              </a:rPr>
              <a:t>Tips</a:t>
            </a:r>
            <a:r>
              <a:rPr lang="it-IT" sz="2800" dirty="0">
                <a:latin typeface="Aptos" panose="020B0004020202020204" pitchFamily="34" charset="0"/>
              </a:rPr>
              <a:t> for </a:t>
            </a:r>
            <a:r>
              <a:rPr lang="it-IT" sz="2800" dirty="0" err="1">
                <a:latin typeface="Aptos" panose="020B0004020202020204" pitchFamily="34" charset="0"/>
              </a:rPr>
              <a:t>parents</a:t>
            </a:r>
            <a:endParaRPr lang="it-IT" sz="2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latin typeface="Aptos" panose="020B0004020202020204" pitchFamily="34" charset="0"/>
            </a:endParaRP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02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1C58A4AC-3198-2145-9FA7-B5576A08B343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7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Welcome</a:t>
            </a:r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4F7A09CB-CBA9-3FEF-02D0-C9090A05D229}"/>
              </a:ext>
            </a:extLst>
          </p:cNvPr>
          <p:cNvSpPr txBox="1"/>
          <p:nvPr/>
        </p:nvSpPr>
        <p:spPr>
          <a:xfrm>
            <a:off x="1373265" y="1429966"/>
            <a:ext cx="10405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Welcome </a:t>
            </a:r>
            <a:r>
              <a:rPr lang="it-IT" sz="2800" dirty="0" err="1"/>
              <a:t>parents</a:t>
            </a:r>
            <a:r>
              <a:rPr lang="it-IT" sz="2800" dirty="0"/>
              <a:t> and </a:t>
            </a:r>
            <a:r>
              <a:rPr lang="it-IT" sz="2800" dirty="0" err="1"/>
              <a:t>students</a:t>
            </a:r>
            <a:r>
              <a:rPr lang="it-IT" sz="2800" dirty="0"/>
              <a:t> of </a:t>
            </a:r>
            <a:r>
              <a:rPr lang="it-IT" sz="2800" dirty="0" err="1"/>
              <a:t>Havo</a:t>
            </a:r>
            <a:r>
              <a:rPr lang="it-IT" sz="2800" dirty="0"/>
              <a:t> 3 and VWO 3</a:t>
            </a:r>
          </a:p>
        </p:txBody>
      </p:sp>
      <p:pic>
        <p:nvPicPr>
          <p:cNvPr id="6" name="Afbeelding 5" descr="Afbeelding met glimlach, Menselijk gezicht, persoon, Tand&#10;&#10;Automatisch gegenereerde beschrijving">
            <a:extLst>
              <a:ext uri="{FF2B5EF4-FFF2-40B4-BE49-F238E27FC236}">
                <a16:creationId xmlns:a16="http://schemas.microsoft.com/office/drawing/2014/main" id="{359FC633-EF65-D9F1-D86D-D88555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955" b="7956"/>
          <a:stretch/>
        </p:blipFill>
        <p:spPr>
          <a:xfrm>
            <a:off x="1258408" y="2032961"/>
            <a:ext cx="4589632" cy="3181823"/>
          </a:xfrm>
          <a:prstGeom prst="rect">
            <a:avLst/>
          </a:prstGeom>
        </p:spPr>
      </p:pic>
      <p:pic>
        <p:nvPicPr>
          <p:cNvPr id="12" name="Afbeelding 11" descr="Afbeelding met glimlach, persoon, Menselijk gezicht, person&#10;&#10;Automatisch gegenereerde beschrijving">
            <a:extLst>
              <a:ext uri="{FF2B5EF4-FFF2-40B4-BE49-F238E27FC236}">
                <a16:creationId xmlns:a16="http://schemas.microsoft.com/office/drawing/2014/main" id="{A4072C52-ACA5-F602-0275-AC2F592F7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14"/>
          <a:stretch/>
        </p:blipFill>
        <p:spPr>
          <a:xfrm>
            <a:off x="6343962" y="2032961"/>
            <a:ext cx="4260667" cy="319636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B1B6B473-439A-80E4-8D15-971ED3C1D44B}"/>
              </a:ext>
            </a:extLst>
          </p:cNvPr>
          <p:cNvSpPr txBox="1"/>
          <p:nvPr/>
        </p:nvSpPr>
        <p:spPr>
          <a:xfrm>
            <a:off x="1258408" y="5298033"/>
            <a:ext cx="424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Natasja</a:t>
            </a:r>
            <a:r>
              <a:rPr lang="it-IT" sz="1400" b="1" dirty="0"/>
              <a:t> Jochems</a:t>
            </a:r>
          </a:p>
          <a:p>
            <a:r>
              <a:rPr lang="it-IT" sz="1400" dirty="0" err="1"/>
              <a:t>n.jochems@haarlemmermeerlyceum.nl</a:t>
            </a:r>
            <a:endParaRPr lang="it-IT" sz="1400" dirty="0"/>
          </a:p>
          <a:p>
            <a:r>
              <a:rPr lang="it-IT" sz="1400" dirty="0" err="1"/>
              <a:t>Student</a:t>
            </a:r>
            <a:r>
              <a:rPr lang="it-IT" sz="1400" dirty="0"/>
              <a:t> counselor </a:t>
            </a:r>
            <a:r>
              <a:rPr lang="it-IT" sz="1400" dirty="0" err="1"/>
              <a:t>Havo</a:t>
            </a:r>
            <a:endParaRPr lang="it-IT" sz="1400" dirty="0"/>
          </a:p>
          <a:p>
            <a:r>
              <a:rPr lang="it-IT" sz="1400" dirty="0"/>
              <a:t>Art </a:t>
            </a:r>
            <a:r>
              <a:rPr lang="it-IT" sz="1400" dirty="0" err="1"/>
              <a:t>teacher</a:t>
            </a:r>
            <a:endParaRPr lang="it-IT" sz="1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989F618-3A8A-41D7-FF32-853B938D9704}"/>
              </a:ext>
            </a:extLst>
          </p:cNvPr>
          <p:cNvSpPr txBox="1"/>
          <p:nvPr/>
        </p:nvSpPr>
        <p:spPr>
          <a:xfrm>
            <a:off x="6343962" y="5227292"/>
            <a:ext cx="424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Patriek</a:t>
            </a:r>
            <a:r>
              <a:rPr lang="it-IT" sz="1400" b="1" dirty="0"/>
              <a:t> </a:t>
            </a:r>
            <a:r>
              <a:rPr lang="it-IT" sz="1400" b="1" dirty="0" err="1"/>
              <a:t>Tromp</a:t>
            </a:r>
            <a:endParaRPr lang="it-IT" sz="1400" b="1" dirty="0"/>
          </a:p>
          <a:p>
            <a:r>
              <a:rPr lang="it-IT" sz="1400" dirty="0" err="1"/>
              <a:t>p.tromp@haarlemmermeerlyceum.nl</a:t>
            </a:r>
            <a:endParaRPr lang="it-IT" sz="1400" dirty="0"/>
          </a:p>
          <a:p>
            <a:r>
              <a:rPr lang="it-IT" sz="1400" dirty="0" err="1"/>
              <a:t>Student</a:t>
            </a:r>
            <a:r>
              <a:rPr lang="it-IT" sz="1400" dirty="0"/>
              <a:t> counselor VWO</a:t>
            </a:r>
          </a:p>
          <a:p>
            <a:r>
              <a:rPr lang="it-IT" sz="1400" dirty="0" err="1"/>
              <a:t>Economics</a:t>
            </a:r>
            <a:r>
              <a:rPr lang="it-IT" sz="1400" dirty="0"/>
              <a:t> </a:t>
            </a:r>
            <a:r>
              <a:rPr lang="it-IT" sz="1400" dirty="0" err="1"/>
              <a:t>teacher</a:t>
            </a:r>
            <a:endParaRPr lang="it-IT" sz="1400" dirty="0"/>
          </a:p>
        </p:txBody>
      </p:sp>
      <p:pic>
        <p:nvPicPr>
          <p:cNvPr id="1026" name="Picture 2" descr="Chat - Free interface icons">
            <a:extLst>
              <a:ext uri="{FF2B5EF4-FFF2-40B4-BE49-F238E27FC236}">
                <a16:creationId xmlns:a16="http://schemas.microsoft.com/office/drawing/2014/main" id="{C2682A11-D786-6C71-A9BB-E3D0D7BA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905" y="5317613"/>
            <a:ext cx="751016" cy="75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ckvector radio mic icon on white background. Simple element illustration  from Hardware concept. Microphone Icon. Mic sign. Karaoke microphone icon.  Broadcast mic sign. | Adobe Stock">
            <a:extLst>
              <a:ext uri="{FF2B5EF4-FFF2-40B4-BE49-F238E27FC236}">
                <a16:creationId xmlns:a16="http://schemas.microsoft.com/office/drawing/2014/main" id="{6C56C814-AD4B-FC95-93DD-9B5691FE4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09"/>
          <a:stretch/>
        </p:blipFill>
        <p:spPr bwMode="auto">
          <a:xfrm>
            <a:off x="5244273" y="5288089"/>
            <a:ext cx="580486" cy="81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5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kstvak 1">
            <a:extLst>
              <a:ext uri="{FF2B5EF4-FFF2-40B4-BE49-F238E27FC236}">
                <a16:creationId xmlns:a16="http://schemas.microsoft.com/office/drawing/2014/main" id="{1C58A4AC-3198-2145-9FA7-B5576A08B343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Education system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473ACC67-B66E-5B35-7078-34E9A5897E22}"/>
              </a:ext>
            </a:extLst>
          </p:cNvPr>
          <p:cNvSpPr/>
          <p:nvPr/>
        </p:nvSpPr>
        <p:spPr>
          <a:xfrm>
            <a:off x="135924" y="1336578"/>
            <a:ext cx="5696465" cy="488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5512823-51E9-35E0-DDBA-AF5D14197FCB}"/>
              </a:ext>
            </a:extLst>
          </p:cNvPr>
          <p:cNvSpPr/>
          <p:nvPr/>
        </p:nvSpPr>
        <p:spPr>
          <a:xfrm>
            <a:off x="5931252" y="1767017"/>
            <a:ext cx="5078628" cy="441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 descr="Afbeelding met diagram, schermopname, Lettertype, tekst&#10;&#10;Automatisch gegenereerde beschrijving">
            <a:extLst>
              <a:ext uri="{FF2B5EF4-FFF2-40B4-BE49-F238E27FC236}">
                <a16:creationId xmlns:a16="http://schemas.microsoft.com/office/drawing/2014/main" id="{41964100-FAA3-E1CA-C51F-0296049DF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72" y="1294693"/>
            <a:ext cx="9786706" cy="479253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56472276-CE70-6196-EF9D-4664DF35F346}"/>
              </a:ext>
            </a:extLst>
          </p:cNvPr>
          <p:cNvSpPr txBox="1"/>
          <p:nvPr/>
        </p:nvSpPr>
        <p:spPr>
          <a:xfrm>
            <a:off x="8711514" y="1404913"/>
            <a:ext cx="2728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6"/>
              </a:rPr>
              <a:t>Check ‘bevorderingsnormen’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7"/>
              </a:rPr>
              <a:t>Want </a:t>
            </a:r>
            <a:r>
              <a:rPr lang="nl-NL" dirty="0" err="1">
                <a:hlinkClick r:id="rId7"/>
              </a:rPr>
              <a:t>to</a:t>
            </a:r>
            <a:r>
              <a:rPr lang="nl-NL" dirty="0">
                <a:hlinkClick r:id="rId7"/>
              </a:rPr>
              <a:t> </a:t>
            </a:r>
            <a:r>
              <a:rPr lang="nl-NL" dirty="0" err="1">
                <a:hlinkClick r:id="rId7"/>
              </a:rPr>
              <a:t>compare</a:t>
            </a:r>
            <a:r>
              <a:rPr lang="nl-NL" dirty="0">
                <a:hlinkClick r:id="rId7"/>
              </a:rPr>
              <a:t> </a:t>
            </a:r>
            <a:r>
              <a:rPr lang="nl-NL" dirty="0" err="1">
                <a:hlinkClick r:id="rId7"/>
              </a:rPr>
              <a:t>the</a:t>
            </a:r>
            <a:r>
              <a:rPr lang="nl-NL" dirty="0">
                <a:hlinkClick r:id="rId7"/>
              </a:rPr>
              <a:t> </a:t>
            </a:r>
            <a:r>
              <a:rPr lang="nl-NL" dirty="0" err="1">
                <a:hlinkClick r:id="rId7"/>
              </a:rPr>
              <a:t>grade</a:t>
            </a:r>
            <a:r>
              <a:rPr lang="nl-NL" dirty="0">
                <a:hlinkClick r:id="rId7"/>
              </a:rPr>
              <a:t> </a:t>
            </a:r>
            <a:r>
              <a:rPr lang="nl-NL" dirty="0" err="1">
                <a:hlinkClick r:id="rId7"/>
              </a:rPr>
              <a:t>to</a:t>
            </a:r>
            <a:r>
              <a:rPr lang="nl-NL" dirty="0">
                <a:hlinkClick r:id="rId7"/>
              </a:rPr>
              <a:t> </a:t>
            </a:r>
            <a:r>
              <a:rPr lang="nl-NL" dirty="0" err="1">
                <a:hlinkClick r:id="rId7"/>
              </a:rPr>
              <a:t>international</a:t>
            </a:r>
            <a:r>
              <a:rPr lang="nl-NL" dirty="0">
                <a:hlinkClick r:id="rId7"/>
              </a:rPr>
              <a:t> </a:t>
            </a:r>
            <a:r>
              <a:rPr lang="nl-NL" dirty="0" err="1">
                <a:hlinkClick r:id="rId7"/>
              </a:rPr>
              <a:t>educational</a:t>
            </a:r>
            <a:r>
              <a:rPr lang="nl-NL" dirty="0">
                <a:hlinkClick r:id="rId7"/>
              </a:rPr>
              <a:t> systems?</a:t>
            </a:r>
            <a:endParaRPr lang="nl-NL" dirty="0"/>
          </a:p>
          <a:p>
            <a:endParaRPr lang="nl-NL" dirty="0"/>
          </a:p>
        </p:txBody>
      </p:sp>
      <p:pic>
        <p:nvPicPr>
          <p:cNvPr id="1028" name="Picture 4" descr="Nuffic | The Hague">
            <a:extLst>
              <a:ext uri="{FF2B5EF4-FFF2-40B4-BE49-F238E27FC236}">
                <a16:creationId xmlns:a16="http://schemas.microsoft.com/office/drawing/2014/main" id="{F128D7EE-AE56-F187-1E2D-86B4D0DC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43" y="2231401"/>
            <a:ext cx="939104" cy="9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3">
            <a:extLst>
              <a:ext uri="{FF2B5EF4-FFF2-40B4-BE49-F238E27FC236}">
                <a16:creationId xmlns:a16="http://schemas.microsoft.com/office/drawing/2014/main" id="{1F302954-9238-B6F7-8B23-9231857156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3543" r="70274"/>
          <a:stretch>
            <a:fillRect/>
          </a:stretch>
        </p:blipFill>
        <p:spPr>
          <a:xfrm>
            <a:off x="11206212" y="1388624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6478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1C58A4AC-3198-2145-9FA7-B5576A08B343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(Higher) education system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E3F3014-294D-D9F8-D087-A8B87D3FE5AD}"/>
              </a:ext>
            </a:extLst>
          </p:cNvPr>
          <p:cNvSpPr txBox="1"/>
          <p:nvPr/>
        </p:nvSpPr>
        <p:spPr>
          <a:xfrm>
            <a:off x="8949585" y="2707257"/>
            <a:ext cx="2456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MBO</a:t>
            </a:r>
          </a:p>
          <a:p>
            <a:r>
              <a:rPr lang="nl-NL" sz="2800" dirty="0"/>
              <a:t>HBO</a:t>
            </a:r>
          </a:p>
          <a:p>
            <a:r>
              <a:rPr lang="nl-NL" sz="2800" dirty="0"/>
              <a:t>WO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19266B06-2FA7-A30B-DACA-5D72D40FC34A}"/>
              </a:ext>
            </a:extLst>
          </p:cNvPr>
          <p:cNvGrpSpPr/>
          <p:nvPr/>
        </p:nvGrpSpPr>
        <p:grpSpPr>
          <a:xfrm>
            <a:off x="670717" y="1233602"/>
            <a:ext cx="9246751" cy="4781998"/>
            <a:chOff x="670717" y="1233602"/>
            <a:chExt cx="9246751" cy="4781998"/>
          </a:xfrm>
        </p:grpSpPr>
        <p:pic>
          <p:nvPicPr>
            <p:cNvPr id="5" name="Afbeelding 4" descr="Afbeelding met tekst, diagram, schermopname, Plan&#10;&#10;Automatisch gegenereerde beschrijving">
              <a:extLst>
                <a:ext uri="{FF2B5EF4-FFF2-40B4-BE49-F238E27FC236}">
                  <a16:creationId xmlns:a16="http://schemas.microsoft.com/office/drawing/2014/main" id="{DB891631-2AC4-4E23-E856-ABB7C0A62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18" b="5837"/>
            <a:stretch/>
          </p:blipFill>
          <p:spPr>
            <a:xfrm>
              <a:off x="670717" y="1244493"/>
              <a:ext cx="9246751" cy="4771107"/>
            </a:xfrm>
            <a:prstGeom prst="rect">
              <a:avLst/>
            </a:prstGeom>
          </p:spPr>
        </p:pic>
        <p:pic>
          <p:nvPicPr>
            <p:cNvPr id="18" name="Afbeelding 17" descr="Afbeelding met tekst, lijn, schermopname, Lettertype&#10;&#10;Automatisch gegenereerde beschrijving">
              <a:extLst>
                <a:ext uri="{FF2B5EF4-FFF2-40B4-BE49-F238E27FC236}">
                  <a16:creationId xmlns:a16="http://schemas.microsoft.com/office/drawing/2014/main" id="{2C0EB466-418C-F25F-B192-4FD74B53F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94" r="2521"/>
            <a:stretch/>
          </p:blipFill>
          <p:spPr>
            <a:xfrm>
              <a:off x="806242" y="1233602"/>
              <a:ext cx="2909482" cy="1957821"/>
            </a:xfrm>
            <a:prstGeom prst="rect">
              <a:avLst/>
            </a:prstGeom>
          </p:spPr>
        </p:pic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9901E911-E571-F361-3F72-747D9BEE1328}"/>
                </a:ext>
              </a:extLst>
            </p:cNvPr>
            <p:cNvCxnSpPr>
              <a:cxnSpLocks/>
            </p:cNvCxnSpPr>
            <p:nvPr/>
          </p:nvCxnSpPr>
          <p:spPr>
            <a:xfrm>
              <a:off x="3715724" y="2150132"/>
              <a:ext cx="258845" cy="4609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E550838F-2D6D-E132-9BBA-B5A00D75D87F}"/>
                </a:ext>
              </a:extLst>
            </p:cNvPr>
            <p:cNvCxnSpPr>
              <a:cxnSpLocks/>
            </p:cNvCxnSpPr>
            <p:nvPr/>
          </p:nvCxnSpPr>
          <p:spPr>
            <a:xfrm>
              <a:off x="3715724" y="1812550"/>
              <a:ext cx="180309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6DCE5998-1388-761C-3A73-0B13DC30974B}"/>
              </a:ext>
            </a:extLst>
          </p:cNvPr>
          <p:cNvSpPr/>
          <p:nvPr/>
        </p:nvSpPr>
        <p:spPr>
          <a:xfrm>
            <a:off x="670717" y="1217268"/>
            <a:ext cx="9246751" cy="85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fgeronde rechthoek 29">
            <a:extLst>
              <a:ext uri="{FF2B5EF4-FFF2-40B4-BE49-F238E27FC236}">
                <a16:creationId xmlns:a16="http://schemas.microsoft.com/office/drawing/2014/main" id="{7679ADA0-042A-657C-E7B8-3D8BF3F9973C}"/>
              </a:ext>
            </a:extLst>
          </p:cNvPr>
          <p:cNvSpPr/>
          <p:nvPr/>
        </p:nvSpPr>
        <p:spPr>
          <a:xfrm>
            <a:off x="3912697" y="2555551"/>
            <a:ext cx="1154081" cy="56993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16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02943C5B-AD32-60CA-43AE-020AE3CBAD30}"/>
              </a:ext>
            </a:extLst>
          </p:cNvPr>
          <p:cNvSpPr/>
          <p:nvPr/>
        </p:nvSpPr>
        <p:spPr>
          <a:xfrm>
            <a:off x="5456469" y="1612216"/>
            <a:ext cx="1216711" cy="56993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116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A174DD6D-9081-85E7-75D6-7EFF160B77D8}"/>
              </a:ext>
            </a:extLst>
          </p:cNvPr>
          <p:cNvSpPr/>
          <p:nvPr/>
        </p:nvSpPr>
        <p:spPr>
          <a:xfrm>
            <a:off x="5487783" y="3522317"/>
            <a:ext cx="1154081" cy="56993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16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Afgeronde rechthoek 33">
            <a:extLst>
              <a:ext uri="{FF2B5EF4-FFF2-40B4-BE49-F238E27FC236}">
                <a16:creationId xmlns:a16="http://schemas.microsoft.com/office/drawing/2014/main" id="{4C29768F-DC31-25DB-61E4-BC262631E14E}"/>
              </a:ext>
            </a:extLst>
          </p:cNvPr>
          <p:cNvSpPr/>
          <p:nvPr/>
        </p:nvSpPr>
        <p:spPr>
          <a:xfrm>
            <a:off x="5519099" y="4160370"/>
            <a:ext cx="1154081" cy="56993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16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Afgeronde rechthoek 35">
            <a:extLst>
              <a:ext uri="{FF2B5EF4-FFF2-40B4-BE49-F238E27FC236}">
                <a16:creationId xmlns:a16="http://schemas.microsoft.com/office/drawing/2014/main" id="{A85047BF-6466-57D6-80BF-BC34D1B38C28}"/>
              </a:ext>
            </a:extLst>
          </p:cNvPr>
          <p:cNvSpPr/>
          <p:nvPr/>
        </p:nvSpPr>
        <p:spPr>
          <a:xfrm>
            <a:off x="3974569" y="4760482"/>
            <a:ext cx="1154081" cy="569935"/>
          </a:xfrm>
          <a:prstGeom prst="roundRect">
            <a:avLst/>
          </a:prstGeom>
          <a:solidFill>
            <a:srgbClr val="0070C0">
              <a:alpha val="1161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58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E9260F-FFD3-014C-887C-2FBBE668DF36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2C481-9472-2846-BBDA-2F421BEF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36307-29CD-E443-8722-F0D52F991768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1C5EDD-DFBC-0E4E-B5C7-C6D3B00E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AA7BE-E116-DA4B-B7B7-B55E8315CEF3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765B80DF-FB41-6844-B454-56B7FAC8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1C58A4AC-3198-2145-9FA7-B5576A08B343}"/>
              </a:ext>
            </a:extLst>
          </p:cNvPr>
          <p:cNvSpPr txBox="1"/>
          <p:nvPr/>
        </p:nvSpPr>
        <p:spPr>
          <a:xfrm>
            <a:off x="720822" y="385544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The ‘</a:t>
            </a:r>
            <a:r>
              <a:rPr lang="en-GB" sz="3600" b="1" dirty="0" err="1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profielen</a:t>
            </a:r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’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6DCE5998-1388-761C-3A73-0B13DC30974B}"/>
              </a:ext>
            </a:extLst>
          </p:cNvPr>
          <p:cNvSpPr/>
          <p:nvPr/>
        </p:nvSpPr>
        <p:spPr>
          <a:xfrm>
            <a:off x="670717" y="1217268"/>
            <a:ext cx="9246751" cy="85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A548840-2360-4749-9269-F69122111E86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9CC7AD2-9F1B-4E75-4FA3-7BD732A24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22" y="1409824"/>
            <a:ext cx="7636630" cy="45028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Cultuur en Maatschappij (culture </a:t>
            </a:r>
            <a:r>
              <a:rPr lang="nl-NL" sz="2400" dirty="0" err="1"/>
              <a:t>and</a:t>
            </a:r>
            <a:r>
              <a:rPr lang="nl-NL" sz="2400" dirty="0"/>
              <a:t> society)</a:t>
            </a:r>
          </a:p>
          <a:p>
            <a:pPr marL="1028700" lvl="3" indent="0">
              <a:lnSpc>
                <a:spcPct val="100000"/>
              </a:lnSpc>
              <a:buNone/>
            </a:pPr>
            <a:r>
              <a:rPr lang="nl-NL" sz="1400" dirty="0" err="1"/>
              <a:t>This</a:t>
            </a:r>
            <a:r>
              <a:rPr lang="nl-NL" sz="1400" dirty="0"/>
              <a:t> </a:t>
            </a:r>
            <a:r>
              <a:rPr lang="nl-NL" sz="1400" dirty="0" err="1"/>
              <a:t>broad</a:t>
            </a:r>
            <a:r>
              <a:rPr lang="nl-NL" sz="1400" dirty="0"/>
              <a:t> profile </a:t>
            </a:r>
            <a:r>
              <a:rPr lang="nl-NL" sz="1400" dirty="0" err="1"/>
              <a:t>focuses</a:t>
            </a:r>
            <a:r>
              <a:rPr lang="nl-NL" sz="1400" dirty="0"/>
              <a:t> on </a:t>
            </a:r>
            <a:r>
              <a:rPr lang="nl-NL" sz="1400" dirty="0" err="1"/>
              <a:t>languages</a:t>
            </a:r>
            <a:r>
              <a:rPr lang="nl-NL" sz="1400" dirty="0"/>
              <a:t>, cultures, </a:t>
            </a:r>
            <a:r>
              <a:rPr lang="nl-NL" sz="1400" dirty="0" err="1"/>
              <a:t>communication</a:t>
            </a:r>
            <a:r>
              <a:rPr lang="nl-NL" sz="1400" dirty="0"/>
              <a:t>, </a:t>
            </a:r>
            <a:r>
              <a:rPr lang="nl-NL" sz="1400" dirty="0" err="1"/>
              <a:t>music</a:t>
            </a:r>
            <a:r>
              <a:rPr lang="nl-NL" sz="1400" dirty="0"/>
              <a:t>, art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social</a:t>
            </a:r>
            <a:r>
              <a:rPr lang="nl-NL" sz="1400" dirty="0"/>
              <a:t> subjects </a:t>
            </a:r>
            <a:r>
              <a:rPr lang="nl-NL" sz="1400" dirty="0" err="1"/>
              <a:t>such</a:t>
            </a:r>
            <a:r>
              <a:rPr lang="nl-NL" sz="1400" dirty="0"/>
              <a:t> as </a:t>
            </a:r>
            <a:r>
              <a:rPr lang="nl-NL" sz="1400" dirty="0" err="1"/>
              <a:t>law</a:t>
            </a:r>
            <a:r>
              <a:rPr lang="nl-NL" sz="1400" dirty="0"/>
              <a:t>, politics, </a:t>
            </a:r>
            <a:r>
              <a:rPr lang="nl-NL" sz="1400" dirty="0" err="1"/>
              <a:t>education</a:t>
            </a:r>
            <a:r>
              <a:rPr lang="nl-NL" sz="1400" dirty="0"/>
              <a:t>, </a:t>
            </a:r>
            <a:r>
              <a:rPr lang="nl-NL" sz="1400" dirty="0" err="1"/>
              <a:t>philosophy</a:t>
            </a:r>
            <a:r>
              <a:rPr lang="nl-NL" sz="1400" dirty="0"/>
              <a:t>, </a:t>
            </a:r>
            <a:r>
              <a:rPr lang="nl-NL" sz="1400" dirty="0" err="1"/>
              <a:t>history</a:t>
            </a:r>
            <a:r>
              <a:rPr lang="nl-NL" sz="1400" dirty="0"/>
              <a:t> or </a:t>
            </a:r>
            <a:r>
              <a:rPr lang="nl-NL" sz="1400" dirty="0" err="1"/>
              <a:t>aid</a:t>
            </a:r>
            <a:r>
              <a:rPr lang="nl-NL" sz="1400" dirty="0"/>
              <a:t>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Economie en Maatschappij (</a:t>
            </a:r>
            <a:r>
              <a:rPr lang="nl-NL" sz="2400" dirty="0" err="1"/>
              <a:t>economics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society)</a:t>
            </a:r>
          </a:p>
          <a:p>
            <a:pPr marL="1028700" lvl="3" indent="0">
              <a:lnSpc>
                <a:spcPct val="100000"/>
              </a:lnSpc>
              <a:buNone/>
            </a:pPr>
            <a:r>
              <a:rPr lang="nl-NL" sz="1400" dirty="0"/>
              <a:t>Economie en Maatschappij is </a:t>
            </a:r>
            <a:r>
              <a:rPr lang="nl-NL" sz="1400" dirty="0" err="1"/>
              <a:t>just</a:t>
            </a:r>
            <a:r>
              <a:rPr lang="nl-NL" sz="1400" dirty="0"/>
              <a:t> like Cultuur en Maatschappij a </a:t>
            </a:r>
            <a:r>
              <a:rPr lang="nl-NL" sz="1400" dirty="0" err="1"/>
              <a:t>broad</a:t>
            </a:r>
            <a:r>
              <a:rPr lang="nl-NL" sz="1400" dirty="0"/>
              <a:t> profile. </a:t>
            </a:r>
            <a:r>
              <a:rPr lang="nl-NL" sz="1400" dirty="0" err="1"/>
              <a:t>Whereas</a:t>
            </a:r>
            <a:r>
              <a:rPr lang="nl-NL" sz="1400" dirty="0"/>
              <a:t> C&amp;M </a:t>
            </a:r>
            <a:r>
              <a:rPr lang="nl-NL" sz="1400" dirty="0" err="1"/>
              <a:t>generally</a:t>
            </a:r>
            <a:r>
              <a:rPr lang="nl-NL" sz="1400" dirty="0"/>
              <a:t> </a:t>
            </a:r>
            <a:r>
              <a:rPr lang="nl-NL" sz="1400" dirty="0" err="1"/>
              <a:t>places</a:t>
            </a:r>
            <a:r>
              <a:rPr lang="nl-NL" sz="1400" dirty="0"/>
              <a:t> more </a:t>
            </a:r>
            <a:r>
              <a:rPr lang="nl-NL" sz="1400" dirty="0" err="1"/>
              <a:t>emphasis</a:t>
            </a:r>
            <a:r>
              <a:rPr lang="nl-NL" sz="1400" dirty="0"/>
              <a:t> on culture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languages</a:t>
            </a:r>
            <a:r>
              <a:rPr lang="nl-NL" sz="1400" dirty="0"/>
              <a:t>, </a:t>
            </a:r>
            <a:r>
              <a:rPr lang="nl-NL" sz="1400" dirty="0" err="1"/>
              <a:t>there</a:t>
            </a:r>
            <a:r>
              <a:rPr lang="nl-NL" sz="1400" dirty="0"/>
              <a:t> is more attention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economic</a:t>
            </a:r>
            <a:r>
              <a:rPr lang="nl-NL" sz="1400" dirty="0"/>
              <a:t> subjects.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Natuur en Gezondheid (Nature </a:t>
            </a:r>
            <a:r>
              <a:rPr lang="nl-NL" sz="2400" dirty="0" err="1"/>
              <a:t>and</a:t>
            </a:r>
            <a:r>
              <a:rPr lang="nl-NL" sz="2400" dirty="0"/>
              <a:t> health)</a:t>
            </a:r>
          </a:p>
          <a:p>
            <a:pPr marL="1028700" lvl="3" indent="0">
              <a:lnSpc>
                <a:spcPct val="100000"/>
              </a:lnSpc>
              <a:buNone/>
            </a:pPr>
            <a:r>
              <a:rPr lang="nl-NL" sz="1400" dirty="0" err="1"/>
              <a:t>This</a:t>
            </a:r>
            <a:r>
              <a:rPr lang="nl-NL" sz="1400" dirty="0"/>
              <a:t> profile is </a:t>
            </a:r>
            <a:r>
              <a:rPr lang="nl-NL" sz="1400" dirty="0" err="1"/>
              <a:t>aimed</a:t>
            </a:r>
            <a:r>
              <a:rPr lang="nl-NL" sz="1400" dirty="0"/>
              <a:t> at </a:t>
            </a:r>
            <a:r>
              <a:rPr lang="nl-NL" sz="1400" dirty="0" err="1"/>
              <a:t>medical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biological</a:t>
            </a:r>
            <a:r>
              <a:rPr lang="nl-NL" sz="1400" dirty="0"/>
              <a:t> disciplines. </a:t>
            </a:r>
            <a:r>
              <a:rPr lang="nl-NL" sz="1400" dirty="0" err="1"/>
              <a:t>With</a:t>
            </a:r>
            <a:r>
              <a:rPr lang="nl-NL" sz="1400" dirty="0"/>
              <a:t> </a:t>
            </a:r>
            <a:r>
              <a:rPr lang="nl-NL" sz="1400" dirty="0" err="1"/>
              <a:t>this</a:t>
            </a:r>
            <a:r>
              <a:rPr lang="nl-NL" sz="1400" dirty="0"/>
              <a:t> profile </a:t>
            </a:r>
            <a:r>
              <a:rPr lang="nl-NL" sz="1400" dirty="0" err="1"/>
              <a:t>you</a:t>
            </a:r>
            <a:r>
              <a:rPr lang="nl-NL" sz="1400" dirty="0"/>
              <a:t> </a:t>
            </a:r>
            <a:r>
              <a:rPr lang="nl-NL" sz="1400" dirty="0" err="1"/>
              <a:t>can</a:t>
            </a:r>
            <a:r>
              <a:rPr lang="nl-NL" sz="1400" dirty="0"/>
              <a:t> </a:t>
            </a:r>
            <a:r>
              <a:rPr lang="nl-NL" sz="1400" dirty="0" err="1"/>
              <a:t>also</a:t>
            </a:r>
            <a:r>
              <a:rPr lang="nl-NL" sz="1400" dirty="0"/>
              <a:t> take a more </a:t>
            </a:r>
            <a:r>
              <a:rPr lang="nl-NL" sz="1400" dirty="0" err="1"/>
              <a:t>technical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scientific</a:t>
            </a:r>
            <a:r>
              <a:rPr lang="nl-NL" sz="1400" dirty="0"/>
              <a:t> side </a:t>
            </a:r>
            <a:r>
              <a:rPr lang="nl-NL" sz="1400" dirty="0" err="1"/>
              <a:t>by</a:t>
            </a:r>
            <a:r>
              <a:rPr lang="nl-NL" sz="1400" dirty="0"/>
              <a:t> </a:t>
            </a:r>
            <a:r>
              <a:rPr lang="nl-NL" sz="1400" dirty="0" err="1"/>
              <a:t>choosing</a:t>
            </a:r>
            <a:r>
              <a:rPr lang="nl-NL" sz="1400" dirty="0"/>
              <a:t> </a:t>
            </a:r>
            <a:r>
              <a:rPr lang="nl-NL" sz="1400" dirty="0" err="1"/>
              <a:t>certain</a:t>
            </a:r>
            <a:r>
              <a:rPr lang="nl-NL" sz="1400" dirty="0"/>
              <a:t> subjects.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 Natuur en Techniek (Nature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technique</a:t>
            </a:r>
            <a:endParaRPr lang="nl-NL" sz="2400" dirty="0"/>
          </a:p>
          <a:p>
            <a:pPr marL="1028700" lvl="3" indent="0">
              <a:lnSpc>
                <a:spcPct val="100000"/>
              </a:lnSpc>
              <a:buNone/>
            </a:pPr>
            <a:r>
              <a:rPr lang="nl-NL" sz="1400" dirty="0" err="1"/>
              <a:t>This</a:t>
            </a:r>
            <a:r>
              <a:rPr lang="nl-NL" sz="1400" dirty="0"/>
              <a:t> profile has </a:t>
            </a:r>
            <a:r>
              <a:rPr lang="nl-NL" sz="1400" dirty="0" err="1"/>
              <a:t>the</a:t>
            </a:r>
            <a:r>
              <a:rPr lang="nl-NL" sz="1400" dirty="0"/>
              <a:t> most exact subjects. </a:t>
            </a:r>
            <a:r>
              <a:rPr lang="nl-NL" sz="1400" dirty="0" err="1"/>
              <a:t>This</a:t>
            </a:r>
            <a:r>
              <a:rPr lang="nl-NL" sz="1400" dirty="0"/>
              <a:t> profile </a:t>
            </a:r>
            <a:r>
              <a:rPr lang="nl-NL" sz="1400" dirty="0" err="1"/>
              <a:t>not</a:t>
            </a:r>
            <a:r>
              <a:rPr lang="nl-NL" sz="1400" dirty="0"/>
              <a:t> </a:t>
            </a:r>
            <a:r>
              <a:rPr lang="nl-NL" sz="1400" dirty="0" err="1"/>
              <a:t>only</a:t>
            </a:r>
            <a:r>
              <a:rPr lang="nl-NL" sz="1400" dirty="0"/>
              <a:t> </a:t>
            </a:r>
            <a:r>
              <a:rPr lang="nl-NL" sz="1400" dirty="0" err="1"/>
              <a:t>prepares</a:t>
            </a:r>
            <a:r>
              <a:rPr lang="nl-NL" sz="1400" dirty="0"/>
              <a:t> </a:t>
            </a:r>
            <a:r>
              <a:rPr lang="nl-NL" sz="1400" dirty="0" err="1"/>
              <a:t>you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a </a:t>
            </a:r>
            <a:r>
              <a:rPr lang="nl-NL" sz="1400" dirty="0" err="1"/>
              <a:t>technical</a:t>
            </a:r>
            <a:r>
              <a:rPr lang="nl-NL" sz="1400" dirty="0"/>
              <a:t> </a:t>
            </a:r>
            <a:r>
              <a:rPr lang="nl-NL" sz="1400" dirty="0" err="1"/>
              <a:t>direction</a:t>
            </a:r>
            <a:r>
              <a:rPr lang="nl-NL" sz="1400" dirty="0"/>
              <a:t>, </a:t>
            </a:r>
            <a:r>
              <a:rPr lang="nl-NL" sz="1400" dirty="0" err="1"/>
              <a:t>you</a:t>
            </a:r>
            <a:r>
              <a:rPr lang="nl-NL" sz="1400" dirty="0"/>
              <a:t> </a:t>
            </a:r>
            <a:r>
              <a:rPr lang="nl-NL" sz="1400" dirty="0" err="1"/>
              <a:t>can</a:t>
            </a:r>
            <a:r>
              <a:rPr lang="nl-NL" sz="1400" dirty="0"/>
              <a:t> </a:t>
            </a:r>
            <a:r>
              <a:rPr lang="nl-NL" sz="1400" dirty="0" err="1"/>
              <a:t>also</a:t>
            </a:r>
            <a:r>
              <a:rPr lang="nl-NL" sz="1400" dirty="0"/>
              <a:t> follow courses in,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example</a:t>
            </a:r>
            <a:r>
              <a:rPr lang="nl-NL" sz="1400" dirty="0"/>
              <a:t>, </a:t>
            </a:r>
            <a:r>
              <a:rPr lang="nl-NL" sz="1400" dirty="0" err="1"/>
              <a:t>natural</a:t>
            </a:r>
            <a:r>
              <a:rPr lang="nl-NL" sz="1400" dirty="0"/>
              <a:t>, </a:t>
            </a:r>
            <a:r>
              <a:rPr lang="nl-NL" sz="1400" dirty="0" err="1"/>
              <a:t>earth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environmental</a:t>
            </a:r>
            <a:r>
              <a:rPr lang="nl-NL" sz="1400" dirty="0"/>
              <a:t> </a:t>
            </a:r>
            <a:r>
              <a:rPr lang="nl-NL" sz="1400" dirty="0" err="1"/>
              <a:t>sciences</a:t>
            </a:r>
            <a:r>
              <a:rPr lang="nl-NL" sz="1400" dirty="0"/>
              <a:t>, computer </a:t>
            </a:r>
            <a:r>
              <a:rPr lang="nl-NL" sz="1400" dirty="0" err="1"/>
              <a:t>science</a:t>
            </a:r>
            <a:r>
              <a:rPr lang="nl-NL" sz="1400" dirty="0"/>
              <a:t>, health care or </a:t>
            </a:r>
            <a:r>
              <a:rPr lang="nl-NL" sz="1400" dirty="0" err="1"/>
              <a:t>technical</a:t>
            </a:r>
            <a:r>
              <a:rPr lang="nl-NL" sz="1400" dirty="0"/>
              <a:t> </a:t>
            </a:r>
            <a:r>
              <a:rPr lang="nl-NL" sz="1400" dirty="0" err="1"/>
              <a:t>communication</a:t>
            </a:r>
            <a:r>
              <a:rPr lang="nl-NL" sz="1400" dirty="0"/>
              <a:t>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C381A35-2280-BBAB-50D9-AB8DDFEC4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759" y="1426315"/>
            <a:ext cx="1640480" cy="118431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8DDC06-CC7A-4148-B047-513762D7D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759" y="2364744"/>
            <a:ext cx="1640480" cy="118431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8E42BBE-58F3-E3E9-B4D7-E13D2E9CF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2324" y="3543907"/>
            <a:ext cx="1709582" cy="123419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8500F42-DAD5-6421-D8B3-54CC14B5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4107" y="4689403"/>
            <a:ext cx="1586015" cy="11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6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71826-38D1-9114-70FE-5BB65500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9001A3-DF23-CB4C-B305-E395F7019721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94C62-458E-9487-CED0-B197A86B2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F85941-0E2D-8459-1B35-698617AE2D19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9919A56-5137-71E9-65D9-CB8451AC9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B8F30C-8EA3-F5C7-C013-CF0F8A4168E0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AD295A2F-8032-F844-C13C-F1CB7B1700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A960B4BB-9A80-90D5-1467-34D2AB34FE5A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Waarom vissen niet in bomen klimmen – PEDAGOOGLE">
            <a:extLst>
              <a:ext uri="{FF2B5EF4-FFF2-40B4-BE49-F238E27FC236}">
                <a16:creationId xmlns:a16="http://schemas.microsoft.com/office/drawing/2014/main" id="{2EF7746B-8FB1-8544-1636-CE8EFB52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0" y="1456679"/>
            <a:ext cx="6350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, cirkel, Lettertype, diagram&#10;&#10;Automatisch gegenereerde beschrijving">
            <a:extLst>
              <a:ext uri="{FF2B5EF4-FFF2-40B4-BE49-F238E27FC236}">
                <a16:creationId xmlns:a16="http://schemas.microsoft.com/office/drawing/2014/main" id="{EF8D1028-CC81-AF13-96F6-AAA7F44F3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270" y="1432198"/>
            <a:ext cx="4495800" cy="446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2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12D2F-6ADC-8FDC-D95D-7B1346E15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39BD6E-B702-924A-CE56-827E86FA3B24}"/>
              </a:ext>
            </a:extLst>
          </p:cNvPr>
          <p:cNvSpPr/>
          <p:nvPr/>
        </p:nvSpPr>
        <p:spPr>
          <a:xfrm>
            <a:off x="0" y="6314785"/>
            <a:ext cx="12192000" cy="546100"/>
          </a:xfrm>
          <a:prstGeom prst="rect">
            <a:avLst/>
          </a:prstGeom>
          <a:solidFill>
            <a:srgbClr val="53B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66FA1-5858-AA3A-0B16-8131E8FE9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b="10909"/>
          <a:stretch/>
        </p:blipFill>
        <p:spPr>
          <a:xfrm>
            <a:off x="9162893" y="6311898"/>
            <a:ext cx="584200" cy="546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E782FF-3A23-A0CB-6840-01E7F78D4C66}"/>
              </a:ext>
            </a:extLst>
          </p:cNvPr>
          <p:cNvSpPr/>
          <p:nvPr/>
        </p:nvSpPr>
        <p:spPr>
          <a:xfrm>
            <a:off x="9421091" y="6311900"/>
            <a:ext cx="2770908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7B5F30F-0DA8-3F2B-E2EA-732A62D7E3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10"/>
          <a:stretch/>
        </p:blipFill>
        <p:spPr>
          <a:xfrm>
            <a:off x="9747093" y="6090117"/>
            <a:ext cx="1890029" cy="7678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C79BD9-915D-61A4-CBBB-F531408C67AA}"/>
              </a:ext>
            </a:extLst>
          </p:cNvPr>
          <p:cNvSpPr/>
          <p:nvPr/>
        </p:nvSpPr>
        <p:spPr>
          <a:xfrm flipH="1">
            <a:off x="1" y="6246667"/>
            <a:ext cx="12191999" cy="68118"/>
          </a:xfrm>
          <a:prstGeom prst="rect">
            <a:avLst/>
          </a:prstGeom>
          <a:solidFill>
            <a:srgbClr val="CCE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CBE51BF3-660F-8134-6376-D43F352E00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43" r="70274"/>
          <a:stretch>
            <a:fillRect/>
          </a:stretch>
        </p:blipFill>
        <p:spPr>
          <a:xfrm>
            <a:off x="10877239" y="569080"/>
            <a:ext cx="562402" cy="620917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DFE5AA03-A42E-6E80-9FF0-35090AA4181D}"/>
              </a:ext>
            </a:extLst>
          </p:cNvPr>
          <p:cNvSpPr txBox="1"/>
          <p:nvPr/>
        </p:nvSpPr>
        <p:spPr>
          <a:xfrm>
            <a:off x="720822" y="310736"/>
            <a:ext cx="941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3BAAD"/>
                </a:solidFill>
                <a:latin typeface="Aptos" panose="020B0004020202020204" pitchFamily="34" charset="0"/>
                <a:cs typeface="Segoe UI Semibold" panose="020B0502040204020203" pitchFamily="34" charset="0"/>
              </a:rPr>
              <a:t>The process</a:t>
            </a:r>
            <a:endParaRPr lang="en-GB" sz="3600" b="1" dirty="0">
              <a:latin typeface="Aptos" panose="020B0004020202020204" pitchFamily="34" charset="0"/>
              <a:cs typeface="Segoe UI Semibold" panose="020B0502040204020203" pitchFamily="34" charset="0"/>
            </a:endParaRPr>
          </a:p>
        </p:txBody>
      </p:sp>
      <p:cxnSp>
        <p:nvCxnSpPr>
          <p:cNvPr id="14" name="Rechte verbindingslijn 12">
            <a:extLst>
              <a:ext uri="{FF2B5EF4-FFF2-40B4-BE49-F238E27FC236}">
                <a16:creationId xmlns:a16="http://schemas.microsoft.com/office/drawing/2014/main" id="{E88932E8-CBC8-189A-1A2C-A595D5510185}"/>
              </a:ext>
            </a:extLst>
          </p:cNvPr>
          <p:cNvCxnSpPr/>
          <p:nvPr/>
        </p:nvCxnSpPr>
        <p:spPr>
          <a:xfrm>
            <a:off x="741251" y="1182291"/>
            <a:ext cx="10070673" cy="22451"/>
          </a:xfrm>
          <a:prstGeom prst="line">
            <a:avLst/>
          </a:prstGeom>
          <a:ln w="25400" cmpd="sng">
            <a:solidFill>
              <a:srgbClr val="53BAA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CC8C2DB3-0A30-1505-9A6B-D2DCE25D1A2A}"/>
              </a:ext>
            </a:extLst>
          </p:cNvPr>
          <p:cNvSpPr txBox="1"/>
          <p:nvPr/>
        </p:nvSpPr>
        <p:spPr>
          <a:xfrm>
            <a:off x="5427292" y="1227136"/>
            <a:ext cx="64550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Oktober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Webinar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Mentor </a:t>
            </a:r>
            <a:r>
              <a:rPr lang="nl-NL" sz="1600" dirty="0" err="1"/>
              <a:t>lessons</a:t>
            </a:r>
            <a:r>
              <a:rPr lang="nl-NL" sz="1600" dirty="0"/>
              <a:t> on Job </a:t>
            </a:r>
            <a:r>
              <a:rPr lang="nl-NL" sz="1600" dirty="0" err="1"/>
              <a:t>shadowing</a:t>
            </a:r>
            <a:r>
              <a:rPr lang="nl-NL" sz="1600" dirty="0"/>
              <a:t>		</a:t>
            </a:r>
          </a:p>
          <a:p>
            <a:endParaRPr lang="nl-NL" sz="1600" b="1" dirty="0"/>
          </a:p>
          <a:p>
            <a:r>
              <a:rPr lang="nl-NL" sz="1600" b="1" dirty="0"/>
              <a:t>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Job </a:t>
            </a:r>
            <a:r>
              <a:rPr lang="nl-NL" sz="1600" dirty="0" err="1"/>
              <a:t>shadowing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Mentor </a:t>
            </a:r>
            <a:r>
              <a:rPr lang="nl-NL" sz="1600" dirty="0" err="1"/>
              <a:t>lessons</a:t>
            </a:r>
            <a:r>
              <a:rPr lang="nl-NL" sz="1600" dirty="0"/>
              <a:t> on </a:t>
            </a:r>
            <a:r>
              <a:rPr lang="nl-NL" sz="1600" dirty="0" err="1"/>
              <a:t>Passion</a:t>
            </a:r>
            <a:r>
              <a:rPr lang="nl-NL" sz="1600" dirty="0"/>
              <a:t>, </a:t>
            </a:r>
            <a:r>
              <a:rPr lang="nl-NL" sz="1600" dirty="0" err="1"/>
              <a:t>Ambition</a:t>
            </a:r>
            <a:r>
              <a:rPr lang="nl-NL" sz="1600" dirty="0"/>
              <a:t>, </a:t>
            </a:r>
            <a:r>
              <a:rPr lang="nl-NL" sz="1600" dirty="0" err="1"/>
              <a:t>Talents</a:t>
            </a:r>
            <a:r>
              <a:rPr lang="nl-NL" sz="1600" dirty="0"/>
              <a:t>,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Teacher monitor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capacities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ambitions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each</a:t>
            </a:r>
            <a:r>
              <a:rPr lang="nl-NL" sz="1600" dirty="0"/>
              <a:t> subject</a:t>
            </a:r>
          </a:p>
          <a:p>
            <a:endParaRPr lang="nl-NL" sz="1600" dirty="0"/>
          </a:p>
          <a:p>
            <a:r>
              <a:rPr lang="nl-NL" sz="1600" b="1" dirty="0"/>
              <a:t>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ILP </a:t>
            </a:r>
            <a:r>
              <a:rPr lang="nl-NL" sz="1600" dirty="0">
                <a:sym typeface="Wingdings" pitchFamily="2" charset="2"/>
              </a:rPr>
              <a:t> talk </a:t>
            </a:r>
            <a:r>
              <a:rPr lang="nl-NL" sz="1600" dirty="0" err="1">
                <a:sym typeface="Wingdings" pitchFamily="2" charset="2"/>
              </a:rPr>
              <a:t>about</a:t>
            </a:r>
            <a:r>
              <a:rPr lang="nl-NL" sz="1600" dirty="0">
                <a:sym typeface="Wingdings" pitchFamily="2" charset="2"/>
              </a:rPr>
              <a:t> </a:t>
            </a:r>
            <a:r>
              <a:rPr lang="nl-NL" sz="1600" dirty="0" err="1"/>
              <a:t>Passion</a:t>
            </a:r>
            <a:r>
              <a:rPr lang="nl-NL" sz="1600" dirty="0"/>
              <a:t>, </a:t>
            </a:r>
            <a:r>
              <a:rPr lang="nl-NL" sz="1600" dirty="0" err="1"/>
              <a:t>Ambition</a:t>
            </a:r>
            <a:r>
              <a:rPr lang="nl-NL" sz="1600" dirty="0"/>
              <a:t>, </a:t>
            </a:r>
            <a:r>
              <a:rPr lang="nl-NL" sz="1600" dirty="0" err="1"/>
              <a:t>Talents</a:t>
            </a:r>
            <a:r>
              <a:rPr lang="nl-NL" sz="1600" dirty="0"/>
              <a:t>, Interest </a:t>
            </a:r>
            <a:r>
              <a:rPr lang="nl-NL" sz="1600" dirty="0" err="1"/>
              <a:t>based</a:t>
            </a:r>
            <a:r>
              <a:rPr lang="nl-NL" sz="1600" dirty="0"/>
              <a:t> on </a:t>
            </a:r>
            <a:r>
              <a:rPr lang="nl-NL" sz="1600" dirty="0" err="1"/>
              <a:t>experiences</a:t>
            </a:r>
            <a:endParaRPr lang="nl-NL" sz="1600" dirty="0"/>
          </a:p>
          <a:p>
            <a:endParaRPr lang="nl-NL" sz="1600" dirty="0"/>
          </a:p>
          <a:p>
            <a:r>
              <a:rPr lang="nl-NL" sz="1600" b="1" dirty="0" err="1"/>
              <a:t>January</a:t>
            </a:r>
            <a:endParaRPr lang="nl-NL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Explanation</a:t>
            </a:r>
            <a:r>
              <a:rPr lang="nl-NL" sz="1600" dirty="0"/>
              <a:t> on subjects </a:t>
            </a:r>
            <a:r>
              <a:rPr lang="nl-NL" sz="1600" dirty="0" err="1"/>
              <a:t>webinar</a:t>
            </a:r>
            <a:r>
              <a:rPr lang="nl-NL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Projectweek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Provisional</a:t>
            </a:r>
            <a:r>
              <a:rPr lang="nl-NL" sz="1600" dirty="0"/>
              <a:t> subject </a:t>
            </a:r>
            <a:r>
              <a:rPr lang="nl-NL" sz="1600" dirty="0" err="1"/>
              <a:t>choice</a:t>
            </a:r>
            <a:endParaRPr lang="nl-NL" sz="1600" dirty="0"/>
          </a:p>
          <a:p>
            <a:endParaRPr lang="nl-NL" sz="1600" dirty="0"/>
          </a:p>
          <a:p>
            <a:r>
              <a:rPr lang="nl-NL" sz="1600" b="1" dirty="0" err="1"/>
              <a:t>March</a:t>
            </a:r>
            <a:endParaRPr lang="nl-NL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ILP meeting </a:t>
            </a:r>
            <a:r>
              <a:rPr lang="nl-NL" sz="1600" dirty="0">
                <a:sym typeface="Wingdings" pitchFamily="2" charset="2"/>
              </a:rPr>
              <a:t> </a:t>
            </a:r>
            <a:r>
              <a:rPr lang="nl-NL" sz="1600" dirty="0" err="1">
                <a:sym typeface="Wingdings" pitchFamily="2" charset="2"/>
              </a:rPr>
              <a:t>Final</a:t>
            </a:r>
            <a:r>
              <a:rPr lang="nl-NL" sz="1600" dirty="0">
                <a:sym typeface="Wingdings" pitchFamily="2" charset="2"/>
              </a:rPr>
              <a:t> subject </a:t>
            </a:r>
            <a:r>
              <a:rPr lang="nl-NL" sz="1600" dirty="0" err="1">
                <a:sym typeface="Wingdings" pitchFamily="2" charset="2"/>
              </a:rPr>
              <a:t>choice</a:t>
            </a:r>
            <a:endParaRPr lang="nl-NL" sz="1600" dirty="0">
              <a:sym typeface="Wingdings" pitchFamily="2" charset="2"/>
            </a:endParaRPr>
          </a:p>
          <a:p>
            <a:endParaRPr lang="nl-NL" sz="1600" dirty="0">
              <a:sym typeface="Wingdings" pitchFamily="2" charset="2"/>
            </a:endParaRPr>
          </a:p>
          <a:p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endParaRPr lang="nl-NL" sz="1600" dirty="0"/>
          </a:p>
        </p:txBody>
      </p:sp>
      <p:pic>
        <p:nvPicPr>
          <p:cNvPr id="12" name="Afbeelding 11" descr="Afbeelding met vlag, ontwerp&#10;&#10;Automatisch gegenereerde beschrijving">
            <a:extLst>
              <a:ext uri="{FF2B5EF4-FFF2-40B4-BE49-F238E27FC236}">
                <a16:creationId xmlns:a16="http://schemas.microsoft.com/office/drawing/2014/main" id="{235BC899-EBFD-E98F-B449-C3035DB22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30" y="1274592"/>
            <a:ext cx="5067300" cy="4724400"/>
          </a:xfrm>
          <a:prstGeom prst="rect">
            <a:avLst/>
          </a:prstGeom>
        </p:spPr>
      </p:pic>
      <p:pic>
        <p:nvPicPr>
          <p:cNvPr id="5128" name="Picture 8" descr="5 Proven Ways to Set Goals &amp; Achieve Them | by Nara Lee - Messenger | Medium">
            <a:extLst>
              <a:ext uri="{FF2B5EF4-FFF2-40B4-BE49-F238E27FC236}">
                <a16:creationId xmlns:a16="http://schemas.microsoft.com/office/drawing/2014/main" id="{8E412105-E29B-1D55-CEF3-7145C15ED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11" t="1627" r="-21410"/>
          <a:stretch/>
        </p:blipFill>
        <p:spPr bwMode="auto">
          <a:xfrm>
            <a:off x="-12500764" y="1204742"/>
            <a:ext cx="12307329" cy="49738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19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 -0.03819 L 0.93281 0.0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82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833</Words>
  <Application>Microsoft Macintosh PowerPoint</Application>
  <PresentationFormat>Breedbeeld</PresentationFormat>
  <Paragraphs>117</Paragraphs>
  <Slides>16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Segoe UI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Jochems, N.</dc:creator>
  <cp:lastModifiedBy>Jochems, N.</cp:lastModifiedBy>
  <cp:revision>4</cp:revision>
  <dcterms:created xsi:type="dcterms:W3CDTF">2024-10-09T11:47:02Z</dcterms:created>
  <dcterms:modified xsi:type="dcterms:W3CDTF">2024-10-09T18:28:46Z</dcterms:modified>
</cp:coreProperties>
</file>