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4"/>
  </p:sldMasterIdLst>
  <p:notesMasterIdLst>
    <p:notesMasterId r:id="rId21"/>
  </p:notesMasterIdLst>
  <p:sldIdLst>
    <p:sldId id="270" r:id="rId5"/>
    <p:sldId id="447" r:id="rId6"/>
    <p:sldId id="408" r:id="rId7"/>
    <p:sldId id="436" r:id="rId8"/>
    <p:sldId id="433" r:id="rId9"/>
    <p:sldId id="443" r:id="rId10"/>
    <p:sldId id="444" r:id="rId11"/>
    <p:sldId id="434" r:id="rId12"/>
    <p:sldId id="435" r:id="rId13"/>
    <p:sldId id="409" r:id="rId14"/>
    <p:sldId id="410" r:id="rId15"/>
    <p:sldId id="445" r:id="rId16"/>
    <p:sldId id="412" r:id="rId17"/>
    <p:sldId id="446" r:id="rId18"/>
    <p:sldId id="413" r:id="rId19"/>
    <p:sldId id="448" r:id="rId20"/>
  </p:sldIdLst>
  <p:sldSz cx="12192000" cy="6858000"/>
  <p:notesSz cx="6797675" cy="9926638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on Blaxland" initials="MB" lastIdx="2" clrIdx="0">
    <p:extLst>
      <p:ext uri="{19B8F6BF-5375-455C-9EA6-DF929625EA0E}">
        <p15:presenceInfo xmlns:p15="http://schemas.microsoft.com/office/powerpoint/2012/main" userId="S-1-12-1-1562764097-1333109976-2901441665-33569679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900"/>
    <a:srgbClr val="53BAAD"/>
    <a:srgbClr val="CCEAE7"/>
    <a:srgbClr val="57BAAD"/>
    <a:srgbClr val="5BB9AD"/>
    <a:srgbClr val="89C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/>
    <p:restoredTop sz="94658"/>
  </p:normalViewPr>
  <p:slideViewPr>
    <p:cSldViewPr snapToGrid="0">
      <p:cViewPr varScale="1">
        <p:scale>
          <a:sx n="120" d="100"/>
          <a:sy n="120" d="100"/>
        </p:scale>
        <p:origin x="11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D2966-4094-4536-A3BA-9902F9F9E2BF}" type="datetimeFigureOut">
              <a:rPr lang="it-IT" smtClean="0"/>
              <a:t>02/10/24</a:t>
            </a:fld>
            <a:endParaRPr lang="it-IT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it-IT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EFC74-7186-4393-BFF7-E9C84A72A03C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84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EFC74-7186-4393-BFF7-E9C84A72A03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102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EFC74-7186-4393-BFF7-E9C84A72A03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174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EFC74-7186-4393-BFF7-E9C84A72A03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333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EFC74-7186-4393-BFF7-E9C84A72A03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174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EFC74-7186-4393-BFF7-E9C84A72A03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590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EFC74-7186-4393-BFF7-E9C84A72A03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131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CAA2A-F095-66BF-3EC1-C1619E3C9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15408FB-662B-8D97-696D-63BD0F6176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E6127E7-CFF2-6B03-C5FA-D3E1813775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6FAD0C-5ED8-8F85-FAA8-6BFCD8806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EFC74-7186-4393-BFF7-E9C84A72A03C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639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EFC74-7186-4393-BFF7-E9C84A72A03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059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EFC74-7186-4393-BFF7-E9C84A72A03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068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EFC74-7186-4393-BFF7-E9C84A72A03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18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EFC74-7186-4393-BFF7-E9C84A72A03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031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EFC74-7186-4393-BFF7-E9C84A72A03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114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EFC74-7186-4393-BFF7-E9C84A72A03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15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EFC74-7186-4393-BFF7-E9C84A72A03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756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EFC74-7186-4393-BFF7-E9C84A72A03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54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B9CA6-4CF5-5F4C-AB83-04A7D27C0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791BB-A610-F645-98C5-E6760C417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F23B1-FB14-034D-B968-7C3D3D752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October 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1F1C7-7350-AD40-830E-DBC74A91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23182-2638-F248-AA63-CD200553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33698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5A7EB-F9E3-2C44-A7D1-6D66B221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8CCBD-8637-A946-A493-2AC22F4B6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9EFF0-0DB1-4D44-A4E8-E1C457B7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October 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BE7AD-1BEC-E942-BB9D-53414767A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A620A-38EA-DC45-8E75-116391ACF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94430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5F6C81-AD81-CE43-AB51-B60F6EE09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7ADF39-262A-434A-BC40-F4ECAB9EC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80F67-2A3B-D24B-9C30-BEDE7826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October 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F5C49-5BCA-ED41-BC6F-4942E8378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ACDCD-5B33-1A45-85A5-BC7144D3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67881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792C8-2AA3-1E4B-AB19-AE8D04881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75A28-5A45-4B4E-8940-A40AF88F7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0DAFF-F993-374A-95B8-9BC1FA09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October 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A7BD1-CF02-0A47-AC0F-8CB7FEF2A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432A7-AEAE-2041-85FE-EA13BF31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50532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7D0-1C14-C148-A6C1-C59E2DF32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F3F4F-C96A-F043-957D-E567DF496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09A7D-5E57-2748-912F-32112AF7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October 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E3DF3-1A53-074F-A43A-0E21F276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FA637-3A8C-6645-B601-7B81C298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3071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29B9-FFD6-D341-8233-E7B04072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27B80-12DB-1F4F-A636-2A1D1B547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6645B-EECA-AD4A-89E9-416E59BAE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03267-C1CC-8347-BEE6-DDA74A44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October 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AB51E-AFE0-D94D-85D7-188BCAC9F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A5F9F-82E9-164D-A257-B180B410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0411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AA178-DE43-814B-967C-07C31FF7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EC56F-1E43-3D42-A673-D6171583C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E0606-C9DC-554F-850F-85B7636FF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A08C3-96B1-524B-A2E8-4AB594C4B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F7ABFF-577E-5344-ABBE-B58D8C5F23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98095B-45EB-1D45-AB6C-EA3C6577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October 2,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9E0F9C-EE9E-EA4B-9CD8-11504DC3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69B5D-337C-EA49-B4F1-30CA9C35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65535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C877-4B85-D745-8E9E-9A3A01DB8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E5A768-F82B-3B4A-91AE-A15A6EAA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October 2,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6BC2F4-665D-4748-BA53-D0C9F5F3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D2791-A1BC-C749-8938-B4BD20A16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71923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3C5AA3-F90C-A545-8C34-499504C64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October 2,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9C4E44-73FC-A543-86B2-65919941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CA847-39AF-6048-AA97-0BB6B44E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97114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A2691-0680-1F49-8E11-CB03F7720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8B67D-6E20-F74F-B1B5-3A4DDD4A4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CD7D4-247A-5740-93F5-F3BD71EBC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A2F9B-DF1A-2143-B311-E038C7DE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October 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2005D-48E1-444C-9159-37AE0471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FBCBA-5115-F14A-A604-E9AC046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57023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E9BA-83B4-644F-BDF9-5937BB509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C77986-6B09-1148-AF85-54C5BD350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5BA8D-9A80-014D-ABE6-EDA1AC84B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611D6-67BC-8F46-8F18-92E164B98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October 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66EA9-F11E-6946-A352-1D21AB85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8A1EB-15CF-994E-8832-479BF26F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12326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E672B-2FAB-264D-A5C3-A0F5B277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FCFBF-4BCE-644D-B961-537D322C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32105-9CEA-8946-8AC1-F86EAEE11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October 2, 2024</a:t>
            </a:fld>
            <a:endParaRPr lang="en-US" cap="al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A42BC-B3FF-5C41-8D49-DF9954156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4EA0E-A02C-3A4D-98CC-B8FC26AB0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‹nr.›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0132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6UsnpmXDz8?feature=oembed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uo.nl/webinar/studiefinanciering-hoger-onderwijs-praktische-zaken.jsp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duo.nl/particulier/rekenhulpen/rekenhulp-studiefinanciering.js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WQH48vjnrE" TargetMode="Externa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WQH48vjnrE?feature=oembed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nuffic.nl/en/education-systems/the-netherlands/level-of-dutch-diploma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E9260F-FFD3-014C-887C-2FBBE668DF36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53B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A2C481-9472-2846-BBDA-2F421BEFD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09" b="10909"/>
          <a:stretch/>
        </p:blipFill>
        <p:spPr>
          <a:xfrm>
            <a:off x="9162893" y="6311898"/>
            <a:ext cx="584200" cy="5461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C36307-29CD-E443-8722-F0D52F991768}"/>
              </a:ext>
            </a:extLst>
          </p:cNvPr>
          <p:cNvSpPr/>
          <p:nvPr/>
        </p:nvSpPr>
        <p:spPr>
          <a:xfrm>
            <a:off x="9421091" y="6311900"/>
            <a:ext cx="2770908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11C5EDD-DFBC-0E4E-B5C7-C6D3B00E92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099"/>
          <a:stretch/>
        </p:blipFill>
        <p:spPr>
          <a:xfrm>
            <a:off x="9747093" y="6090117"/>
            <a:ext cx="1890029" cy="7610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FAA7BE-E116-DA4B-B7B7-B55E8315CEF3}"/>
              </a:ext>
            </a:extLst>
          </p:cNvPr>
          <p:cNvSpPr/>
          <p:nvPr/>
        </p:nvSpPr>
        <p:spPr>
          <a:xfrm flipH="1">
            <a:off x="1" y="6260243"/>
            <a:ext cx="12191999" cy="68118"/>
          </a:xfrm>
          <a:prstGeom prst="rect">
            <a:avLst/>
          </a:prstGeom>
          <a:solidFill>
            <a:srgbClr val="CCE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A3D99E6-4F0D-ED5F-2FA4-197E017DAE50}"/>
              </a:ext>
            </a:extLst>
          </p:cNvPr>
          <p:cNvSpPr txBox="1"/>
          <p:nvPr/>
        </p:nvSpPr>
        <p:spPr>
          <a:xfrm>
            <a:off x="3916599" y="1034530"/>
            <a:ext cx="80237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De webinar </a:t>
            </a:r>
            <a:r>
              <a:rPr lang="it-IT" sz="2800" dirty="0" err="1"/>
              <a:t>begint</a:t>
            </a:r>
            <a:r>
              <a:rPr lang="it-IT" sz="2800" dirty="0"/>
              <a:t> over </a:t>
            </a:r>
            <a:r>
              <a:rPr lang="it-IT" sz="2800" dirty="0" err="1"/>
              <a:t>enkele</a:t>
            </a:r>
            <a:r>
              <a:rPr lang="it-IT" sz="2800" dirty="0"/>
              <a:t> </a:t>
            </a:r>
            <a:r>
              <a:rPr lang="it-IT" sz="2800" dirty="0" err="1"/>
              <a:t>ogenblikken</a:t>
            </a:r>
            <a:r>
              <a:rPr lang="it-IT" sz="2800" dirty="0"/>
              <a:t>. </a:t>
            </a:r>
            <a:r>
              <a:rPr lang="it-IT" sz="2800" dirty="0" err="1"/>
              <a:t>Zet</a:t>
            </a:r>
            <a:r>
              <a:rPr lang="it-IT" sz="2800" dirty="0"/>
              <a:t> </a:t>
            </a:r>
            <a:r>
              <a:rPr lang="it-IT" sz="2800" dirty="0" err="1"/>
              <a:t>a.u.b</a:t>
            </a:r>
            <a:r>
              <a:rPr lang="it-IT" sz="2800" dirty="0"/>
              <a:t>. </a:t>
            </a:r>
            <a:r>
              <a:rPr lang="it-IT" sz="2800" dirty="0" err="1"/>
              <a:t>uw</a:t>
            </a:r>
            <a:r>
              <a:rPr lang="it-IT" sz="2800" dirty="0"/>
              <a:t> webcam en </a:t>
            </a:r>
            <a:r>
              <a:rPr lang="it-IT" sz="2800" dirty="0" err="1"/>
              <a:t>microfoon</a:t>
            </a:r>
            <a:r>
              <a:rPr lang="it-IT" sz="2800" dirty="0"/>
              <a:t> </a:t>
            </a:r>
            <a:r>
              <a:rPr lang="it-IT" sz="2800" dirty="0" err="1"/>
              <a:t>uit</a:t>
            </a:r>
            <a:r>
              <a:rPr lang="it-IT" sz="2800" dirty="0"/>
              <a:t>.</a:t>
            </a:r>
          </a:p>
          <a:p>
            <a:endParaRPr lang="it-IT" sz="2800" dirty="0"/>
          </a:p>
          <a:p>
            <a:r>
              <a:rPr lang="it-IT" sz="2800" dirty="0" err="1">
                <a:solidFill>
                  <a:srgbClr val="53BAAD"/>
                </a:solidFill>
              </a:rPr>
              <a:t>This</a:t>
            </a:r>
            <a:r>
              <a:rPr lang="it-IT" sz="2800" dirty="0">
                <a:solidFill>
                  <a:srgbClr val="53BAAD"/>
                </a:solidFill>
              </a:rPr>
              <a:t> webinar </a:t>
            </a:r>
            <a:r>
              <a:rPr lang="it-IT" sz="2800" dirty="0" err="1">
                <a:solidFill>
                  <a:srgbClr val="53BAAD"/>
                </a:solidFill>
              </a:rPr>
              <a:t>will</a:t>
            </a:r>
            <a:r>
              <a:rPr lang="it-IT" sz="2800" dirty="0">
                <a:solidFill>
                  <a:srgbClr val="53BAAD"/>
                </a:solidFill>
              </a:rPr>
              <a:t> </a:t>
            </a:r>
            <a:r>
              <a:rPr lang="it-IT" sz="2800" dirty="0" err="1">
                <a:solidFill>
                  <a:srgbClr val="53BAAD"/>
                </a:solidFill>
              </a:rPr>
              <a:t>begin</a:t>
            </a:r>
            <a:r>
              <a:rPr lang="it-IT" sz="2800" dirty="0">
                <a:solidFill>
                  <a:srgbClr val="53BAAD"/>
                </a:solidFill>
              </a:rPr>
              <a:t> </a:t>
            </a:r>
            <a:r>
              <a:rPr lang="it-IT" sz="2800" dirty="0" err="1">
                <a:solidFill>
                  <a:srgbClr val="53BAAD"/>
                </a:solidFill>
              </a:rPr>
              <a:t>momentarily</a:t>
            </a:r>
            <a:r>
              <a:rPr lang="it-IT" sz="2800" dirty="0">
                <a:solidFill>
                  <a:srgbClr val="53BAAD"/>
                </a:solidFill>
              </a:rPr>
              <a:t>. </a:t>
            </a:r>
            <a:r>
              <a:rPr lang="it-IT" sz="2800" dirty="0" err="1">
                <a:solidFill>
                  <a:srgbClr val="53BAAD"/>
                </a:solidFill>
              </a:rPr>
              <a:t>Please</a:t>
            </a:r>
            <a:r>
              <a:rPr lang="it-IT" sz="2800" dirty="0">
                <a:solidFill>
                  <a:srgbClr val="53BAAD"/>
                </a:solidFill>
              </a:rPr>
              <a:t> turn off </a:t>
            </a:r>
            <a:r>
              <a:rPr lang="it-IT" sz="2800" dirty="0" err="1">
                <a:solidFill>
                  <a:srgbClr val="53BAAD"/>
                </a:solidFill>
              </a:rPr>
              <a:t>your</a:t>
            </a:r>
            <a:r>
              <a:rPr lang="it-IT" sz="2800" dirty="0">
                <a:solidFill>
                  <a:srgbClr val="53BAAD"/>
                </a:solidFill>
              </a:rPr>
              <a:t> webcam and </a:t>
            </a:r>
            <a:r>
              <a:rPr lang="it-IT" sz="2800" dirty="0" err="1">
                <a:solidFill>
                  <a:srgbClr val="53BAAD"/>
                </a:solidFill>
              </a:rPr>
              <a:t>mic</a:t>
            </a:r>
            <a:r>
              <a:rPr lang="it-IT" sz="2800" dirty="0">
                <a:solidFill>
                  <a:srgbClr val="53BAAD"/>
                </a:solidFill>
              </a:rPr>
              <a:t>. </a:t>
            </a:r>
            <a:r>
              <a:rPr lang="it-IT" sz="2800" dirty="0" err="1">
                <a:solidFill>
                  <a:srgbClr val="53BAAD"/>
                </a:solidFill>
              </a:rPr>
              <a:t>This</a:t>
            </a:r>
            <a:r>
              <a:rPr lang="it-IT" sz="2800" dirty="0">
                <a:solidFill>
                  <a:srgbClr val="53BAAD"/>
                </a:solidFill>
              </a:rPr>
              <a:t> webinar </a:t>
            </a:r>
            <a:r>
              <a:rPr lang="it-IT" sz="2800" dirty="0" err="1">
                <a:solidFill>
                  <a:srgbClr val="53BAAD"/>
                </a:solidFill>
              </a:rPr>
              <a:t>will</a:t>
            </a:r>
            <a:r>
              <a:rPr lang="it-IT" sz="2800" dirty="0">
                <a:solidFill>
                  <a:srgbClr val="53BAAD"/>
                </a:solidFill>
              </a:rPr>
              <a:t> be </a:t>
            </a:r>
            <a:r>
              <a:rPr lang="it-IT" sz="2800" dirty="0" err="1">
                <a:solidFill>
                  <a:srgbClr val="53BAAD"/>
                </a:solidFill>
              </a:rPr>
              <a:t>bilingual</a:t>
            </a:r>
            <a:r>
              <a:rPr lang="it-IT" sz="2800" dirty="0">
                <a:solidFill>
                  <a:srgbClr val="53BAAD"/>
                </a:solidFill>
              </a:rPr>
              <a:t> Dutch-English. After the webinar </a:t>
            </a:r>
            <a:r>
              <a:rPr lang="it-IT" sz="2800" dirty="0" err="1">
                <a:solidFill>
                  <a:srgbClr val="53BAAD"/>
                </a:solidFill>
              </a:rPr>
              <a:t>there</a:t>
            </a:r>
            <a:r>
              <a:rPr lang="it-IT" sz="2800" dirty="0">
                <a:solidFill>
                  <a:srgbClr val="53BAAD"/>
                </a:solidFill>
              </a:rPr>
              <a:t> </a:t>
            </a:r>
            <a:r>
              <a:rPr lang="it-IT" sz="2800" dirty="0" err="1">
                <a:solidFill>
                  <a:srgbClr val="53BAAD"/>
                </a:solidFill>
              </a:rPr>
              <a:t>will</a:t>
            </a:r>
            <a:r>
              <a:rPr lang="it-IT" sz="2800" dirty="0">
                <a:solidFill>
                  <a:srgbClr val="53BAAD"/>
                </a:solidFill>
              </a:rPr>
              <a:t> be a moment for </a:t>
            </a:r>
            <a:r>
              <a:rPr lang="it-IT" sz="2800" dirty="0" err="1">
                <a:solidFill>
                  <a:srgbClr val="53BAAD"/>
                </a:solidFill>
              </a:rPr>
              <a:t>parents</a:t>
            </a:r>
            <a:r>
              <a:rPr lang="it-IT" sz="2800" dirty="0">
                <a:solidFill>
                  <a:srgbClr val="53BAAD"/>
                </a:solidFill>
              </a:rPr>
              <a:t> to </a:t>
            </a:r>
            <a:r>
              <a:rPr lang="it-IT" sz="2800" dirty="0" err="1">
                <a:solidFill>
                  <a:srgbClr val="53BAAD"/>
                </a:solidFill>
              </a:rPr>
              <a:t>ask</a:t>
            </a:r>
            <a:r>
              <a:rPr lang="it-IT" sz="2800" dirty="0">
                <a:solidFill>
                  <a:srgbClr val="53BAAD"/>
                </a:solidFill>
              </a:rPr>
              <a:t> </a:t>
            </a:r>
            <a:r>
              <a:rPr lang="it-IT" sz="2800" dirty="0" err="1">
                <a:solidFill>
                  <a:srgbClr val="53BAAD"/>
                </a:solidFill>
              </a:rPr>
              <a:t>questions</a:t>
            </a:r>
            <a:r>
              <a:rPr lang="it-IT" sz="2800" dirty="0">
                <a:solidFill>
                  <a:srgbClr val="53BAAD"/>
                </a:solidFill>
              </a:rPr>
              <a:t>. </a:t>
            </a:r>
          </a:p>
          <a:p>
            <a:endParaRPr lang="it-IT" sz="2800" dirty="0"/>
          </a:p>
          <a:p>
            <a:r>
              <a:rPr lang="it-IT" sz="2800" dirty="0" err="1">
                <a:solidFill>
                  <a:schemeClr val="bg1">
                    <a:lumMod val="85000"/>
                  </a:schemeClr>
                </a:solidFill>
              </a:rPr>
              <a:t>Tip</a:t>
            </a:r>
            <a:r>
              <a:rPr lang="it-IT" sz="2800" dirty="0">
                <a:solidFill>
                  <a:schemeClr val="bg1">
                    <a:lumMod val="85000"/>
                  </a:schemeClr>
                </a:solidFill>
              </a:rPr>
              <a:t>: use the Microsoft </a:t>
            </a:r>
            <a:r>
              <a:rPr lang="it-IT" sz="2800" dirty="0" err="1">
                <a:solidFill>
                  <a:schemeClr val="bg1">
                    <a:lumMod val="85000"/>
                  </a:schemeClr>
                </a:solidFill>
              </a:rPr>
              <a:t>translator</a:t>
            </a:r>
            <a:r>
              <a:rPr lang="it-IT" sz="2800" dirty="0">
                <a:solidFill>
                  <a:schemeClr val="bg1">
                    <a:lumMod val="85000"/>
                  </a:schemeClr>
                </a:solidFill>
              </a:rPr>
              <a:t> app to </a:t>
            </a:r>
            <a:r>
              <a:rPr lang="it-IT" sz="2800" dirty="0" err="1">
                <a:solidFill>
                  <a:schemeClr val="bg1">
                    <a:lumMod val="85000"/>
                  </a:schemeClr>
                </a:solidFill>
              </a:rPr>
              <a:t>translate</a:t>
            </a:r>
            <a:r>
              <a:rPr lang="it-IT" sz="2800" dirty="0">
                <a:solidFill>
                  <a:schemeClr val="bg1">
                    <a:lumMod val="85000"/>
                  </a:schemeClr>
                </a:solidFill>
              </a:rPr>
              <a:t> to </a:t>
            </a:r>
            <a:r>
              <a:rPr lang="it-IT" sz="2800" dirty="0" err="1">
                <a:solidFill>
                  <a:schemeClr val="bg1">
                    <a:lumMod val="85000"/>
                  </a:schemeClr>
                </a:solidFill>
              </a:rPr>
              <a:t>your</a:t>
            </a:r>
            <a:r>
              <a:rPr lang="it-IT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bg1">
                    <a:lumMod val="85000"/>
                  </a:schemeClr>
                </a:solidFill>
              </a:rPr>
              <a:t>own</a:t>
            </a:r>
            <a:r>
              <a:rPr lang="it-IT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bg1">
                    <a:lumMod val="85000"/>
                  </a:schemeClr>
                </a:solidFill>
              </a:rPr>
              <a:t>language</a:t>
            </a:r>
            <a:r>
              <a:rPr lang="it-IT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pic>
        <p:nvPicPr>
          <p:cNvPr id="6" name="Afbeelding 5" descr="Afbeelding met maan, cirkel, Hemellichaam, maansverduistering&#10;&#10;Automatisch gegenereerde beschrijving">
            <a:extLst>
              <a:ext uri="{FF2B5EF4-FFF2-40B4-BE49-F238E27FC236}">
                <a16:creationId xmlns:a16="http://schemas.microsoft.com/office/drawing/2014/main" id="{F7957465-5083-8FB8-1191-66F63D2AC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910594"/>
            <a:ext cx="3144033" cy="235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50479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E9260F-FFD3-014C-887C-2FBBE668DF36}"/>
              </a:ext>
            </a:extLst>
          </p:cNvPr>
          <p:cNvSpPr/>
          <p:nvPr/>
        </p:nvSpPr>
        <p:spPr>
          <a:xfrm>
            <a:off x="0" y="6314785"/>
            <a:ext cx="12192000" cy="546100"/>
          </a:xfrm>
          <a:prstGeom prst="rect">
            <a:avLst/>
          </a:prstGeom>
          <a:solidFill>
            <a:srgbClr val="53B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A2C481-9472-2846-BBDA-2F421BEFD0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909" b="10909"/>
          <a:stretch/>
        </p:blipFill>
        <p:spPr>
          <a:xfrm>
            <a:off x="9162893" y="6311898"/>
            <a:ext cx="584200" cy="5461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C36307-29CD-E443-8722-F0D52F991768}"/>
              </a:ext>
            </a:extLst>
          </p:cNvPr>
          <p:cNvSpPr/>
          <p:nvPr/>
        </p:nvSpPr>
        <p:spPr>
          <a:xfrm>
            <a:off x="9421091" y="6311900"/>
            <a:ext cx="2770908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11C5EDD-DFBC-0E4E-B5C7-C6D3B00E92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410"/>
          <a:stretch/>
        </p:blipFill>
        <p:spPr>
          <a:xfrm>
            <a:off x="9747093" y="6090117"/>
            <a:ext cx="1890029" cy="7678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FAA7BE-E116-DA4B-B7B7-B55E8315CEF3}"/>
              </a:ext>
            </a:extLst>
          </p:cNvPr>
          <p:cNvSpPr/>
          <p:nvPr/>
        </p:nvSpPr>
        <p:spPr>
          <a:xfrm flipH="1">
            <a:off x="1" y="6246667"/>
            <a:ext cx="12191999" cy="68118"/>
          </a:xfrm>
          <a:prstGeom prst="rect">
            <a:avLst/>
          </a:prstGeom>
          <a:solidFill>
            <a:srgbClr val="CCE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Afbeelding 3">
            <a:extLst>
              <a:ext uri="{FF2B5EF4-FFF2-40B4-BE49-F238E27FC236}">
                <a16:creationId xmlns:a16="http://schemas.microsoft.com/office/drawing/2014/main" id="{765B80DF-FB41-6844-B454-56B7FAC8F98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3543" r="70274"/>
          <a:stretch>
            <a:fillRect/>
          </a:stretch>
        </p:blipFill>
        <p:spPr>
          <a:xfrm>
            <a:off x="10877239" y="569080"/>
            <a:ext cx="562402" cy="62091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  <p:sp>
        <p:nvSpPr>
          <p:cNvPr id="13" name="Tekstvak 1">
            <a:extLst>
              <a:ext uri="{FF2B5EF4-FFF2-40B4-BE49-F238E27FC236}">
                <a16:creationId xmlns:a16="http://schemas.microsoft.com/office/drawing/2014/main" id="{1C58A4AC-3198-2145-9FA7-B5576A08B343}"/>
              </a:ext>
            </a:extLst>
          </p:cNvPr>
          <p:cNvSpPr txBox="1"/>
          <p:nvPr/>
        </p:nvSpPr>
        <p:spPr>
          <a:xfrm>
            <a:off x="720822" y="310736"/>
            <a:ext cx="941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3BAAD"/>
                </a:solidFill>
                <a:latin typeface="Aptos" panose="020B0004020202020204" pitchFamily="34" charset="0"/>
                <a:cs typeface="Segoe UI Semibold" panose="020B0502040204020203" pitchFamily="34" charset="0"/>
              </a:rPr>
              <a:t>Where/how to look for courses</a:t>
            </a:r>
            <a:endParaRPr lang="en-GB" sz="3600" b="1" dirty="0">
              <a:latin typeface="Aptos" panose="020B0004020202020204" pitchFamily="34" charset="0"/>
              <a:cs typeface="Segoe UI Semibold" panose="020B0502040204020203" pitchFamily="34" charset="0"/>
            </a:endParaRPr>
          </a:p>
        </p:txBody>
      </p:sp>
      <p:cxnSp>
        <p:nvCxnSpPr>
          <p:cNvPr id="14" name="Rechte verbindingslijn 12">
            <a:extLst>
              <a:ext uri="{FF2B5EF4-FFF2-40B4-BE49-F238E27FC236}">
                <a16:creationId xmlns:a16="http://schemas.microsoft.com/office/drawing/2014/main" id="{EA548840-2360-4749-9269-F69122111E86}"/>
              </a:ext>
            </a:extLst>
          </p:cNvPr>
          <p:cNvCxnSpPr/>
          <p:nvPr/>
        </p:nvCxnSpPr>
        <p:spPr>
          <a:xfrm>
            <a:off x="741251" y="1182291"/>
            <a:ext cx="10070673" cy="22451"/>
          </a:xfrm>
          <a:prstGeom prst="line">
            <a:avLst/>
          </a:prstGeom>
          <a:ln w="25400" cmpd="sng">
            <a:solidFill>
              <a:srgbClr val="53BAA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33783D54-A144-43AB-59C9-D42C45CC935B}"/>
              </a:ext>
            </a:extLst>
          </p:cNvPr>
          <p:cNvSpPr txBox="1"/>
          <p:nvPr/>
        </p:nvSpPr>
        <p:spPr>
          <a:xfrm>
            <a:off x="741252" y="1874728"/>
            <a:ext cx="42767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>
                <a:latin typeface="Aptos" panose="020B0004020202020204" pitchFamily="34" charset="0"/>
              </a:rPr>
              <a:t>Studiekeuze123.nl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>
                <a:latin typeface="Aptos" panose="020B0004020202020204" pitchFamily="34" charset="0"/>
              </a:rPr>
              <a:t>Kiesmbo.nl</a:t>
            </a:r>
            <a:endParaRPr lang="it-IT" sz="2800" dirty="0"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>
                <a:latin typeface="Aptos" panose="020B0004020202020204" pitchFamily="34" charset="0"/>
              </a:rPr>
              <a:t>bachelorsportal.com</a:t>
            </a:r>
            <a:endParaRPr lang="it-IT" sz="2800" dirty="0"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>
                <a:latin typeface="Aptos" panose="020B0004020202020204" pitchFamily="34" charset="0"/>
              </a:rPr>
              <a:t>wilweg.nl</a:t>
            </a:r>
            <a:endParaRPr lang="it-IT" sz="2800" dirty="0"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>
                <a:latin typeface="Aptos" panose="020B0004020202020204" pitchFamily="34" charset="0"/>
              </a:rPr>
              <a:t>lobhlmltto.com</a:t>
            </a:r>
            <a:endParaRPr lang="it-IT" sz="2800" dirty="0">
              <a:latin typeface="Aptos" panose="020B0004020202020204" pitchFamily="34" charset="0"/>
            </a:endParaRPr>
          </a:p>
          <a:p>
            <a:endParaRPr lang="it-IT" sz="2800" dirty="0"/>
          </a:p>
        </p:txBody>
      </p:sp>
      <p:pic>
        <p:nvPicPr>
          <p:cNvPr id="9" name="Onlinemedia 8" descr="Wat vind je als decaan of mentor op Studiekeuze123?">
            <a:hlinkClick r:id="" action="ppaction://media"/>
            <a:extLst>
              <a:ext uri="{FF2B5EF4-FFF2-40B4-BE49-F238E27FC236}">
                <a16:creationId xmlns:a16="http://schemas.microsoft.com/office/drawing/2014/main" id="{24B1C351-5705-4347-3514-8BE5E1A28B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311035" y="1732331"/>
            <a:ext cx="6262210" cy="353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6279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UO - Data eXcellence - Migratie PVS">
            <a:extLst>
              <a:ext uri="{FF2B5EF4-FFF2-40B4-BE49-F238E27FC236}">
                <a16:creationId xmlns:a16="http://schemas.microsoft.com/office/drawing/2014/main" id="{646CC970-AD44-6447-67C6-9EEC64E37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642" y="4565645"/>
            <a:ext cx="3367358" cy="164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E9260F-FFD3-014C-887C-2FBBE668DF36}"/>
              </a:ext>
            </a:extLst>
          </p:cNvPr>
          <p:cNvSpPr/>
          <p:nvPr/>
        </p:nvSpPr>
        <p:spPr>
          <a:xfrm>
            <a:off x="0" y="6314785"/>
            <a:ext cx="12192000" cy="546100"/>
          </a:xfrm>
          <a:prstGeom prst="rect">
            <a:avLst/>
          </a:prstGeom>
          <a:solidFill>
            <a:srgbClr val="53B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A2C481-9472-2846-BBDA-2F421BEFD0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909" b="10909"/>
          <a:stretch/>
        </p:blipFill>
        <p:spPr>
          <a:xfrm>
            <a:off x="9162893" y="6311898"/>
            <a:ext cx="584200" cy="5461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C36307-29CD-E443-8722-F0D52F991768}"/>
              </a:ext>
            </a:extLst>
          </p:cNvPr>
          <p:cNvSpPr/>
          <p:nvPr/>
        </p:nvSpPr>
        <p:spPr>
          <a:xfrm>
            <a:off x="9421091" y="6311900"/>
            <a:ext cx="2770908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11C5EDD-DFBC-0E4E-B5C7-C6D3B00E92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410"/>
          <a:stretch/>
        </p:blipFill>
        <p:spPr>
          <a:xfrm>
            <a:off x="9747093" y="6090117"/>
            <a:ext cx="1890029" cy="7678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FAA7BE-E116-DA4B-B7B7-B55E8315CEF3}"/>
              </a:ext>
            </a:extLst>
          </p:cNvPr>
          <p:cNvSpPr/>
          <p:nvPr/>
        </p:nvSpPr>
        <p:spPr>
          <a:xfrm flipH="1">
            <a:off x="1" y="6246667"/>
            <a:ext cx="12191999" cy="68118"/>
          </a:xfrm>
          <a:prstGeom prst="rect">
            <a:avLst/>
          </a:prstGeom>
          <a:solidFill>
            <a:srgbClr val="CCE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Afbeelding 3">
            <a:extLst>
              <a:ext uri="{FF2B5EF4-FFF2-40B4-BE49-F238E27FC236}">
                <a16:creationId xmlns:a16="http://schemas.microsoft.com/office/drawing/2014/main" id="{765B80DF-FB41-6844-B454-56B7FAC8F98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3543" r="70274"/>
          <a:stretch>
            <a:fillRect/>
          </a:stretch>
        </p:blipFill>
        <p:spPr>
          <a:xfrm>
            <a:off x="10877239" y="569080"/>
            <a:ext cx="562402" cy="62091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  <p:sp>
        <p:nvSpPr>
          <p:cNvPr id="13" name="Tekstvak 1">
            <a:extLst>
              <a:ext uri="{FF2B5EF4-FFF2-40B4-BE49-F238E27FC236}">
                <a16:creationId xmlns:a16="http://schemas.microsoft.com/office/drawing/2014/main" id="{1C58A4AC-3198-2145-9FA7-B5576A08B343}"/>
              </a:ext>
            </a:extLst>
          </p:cNvPr>
          <p:cNvSpPr txBox="1"/>
          <p:nvPr/>
        </p:nvSpPr>
        <p:spPr>
          <a:xfrm>
            <a:off x="720822" y="310736"/>
            <a:ext cx="941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3BAAD"/>
                </a:solidFill>
                <a:latin typeface="Aptos" panose="020B0004020202020204" pitchFamily="34" charset="0"/>
                <a:cs typeface="Segoe UI Semibold" panose="020B0502040204020203" pitchFamily="34" charset="0"/>
              </a:rPr>
              <a:t>Governmental funding for a course</a:t>
            </a:r>
            <a:endParaRPr lang="en-GB" sz="3600" b="1" dirty="0">
              <a:latin typeface="Aptos" panose="020B0004020202020204" pitchFamily="34" charset="0"/>
              <a:cs typeface="Segoe UI Semibold" panose="020B0502040204020203" pitchFamily="34" charset="0"/>
            </a:endParaRPr>
          </a:p>
        </p:txBody>
      </p:sp>
      <p:cxnSp>
        <p:nvCxnSpPr>
          <p:cNvPr id="14" name="Rechte verbindingslijn 12">
            <a:extLst>
              <a:ext uri="{FF2B5EF4-FFF2-40B4-BE49-F238E27FC236}">
                <a16:creationId xmlns:a16="http://schemas.microsoft.com/office/drawing/2014/main" id="{EA548840-2360-4749-9269-F69122111E86}"/>
              </a:ext>
            </a:extLst>
          </p:cNvPr>
          <p:cNvCxnSpPr/>
          <p:nvPr/>
        </p:nvCxnSpPr>
        <p:spPr>
          <a:xfrm>
            <a:off x="741251" y="1182291"/>
            <a:ext cx="10070673" cy="22451"/>
          </a:xfrm>
          <a:prstGeom prst="line">
            <a:avLst/>
          </a:prstGeom>
          <a:ln w="25400" cmpd="sng">
            <a:solidFill>
              <a:srgbClr val="53BAA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2B77D791-CDDA-8221-4A1D-447A39036873}"/>
              </a:ext>
            </a:extLst>
          </p:cNvPr>
          <p:cNvSpPr txBox="1"/>
          <p:nvPr/>
        </p:nvSpPr>
        <p:spPr>
          <a:xfrm>
            <a:off x="4925921" y="1445496"/>
            <a:ext cx="64129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Student </a:t>
            </a:r>
            <a:r>
              <a:rPr lang="nl-NL" dirty="0" err="1"/>
              <a:t>finance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Netherlands is </a:t>
            </a:r>
            <a:r>
              <a:rPr lang="nl-NL" dirty="0" err="1"/>
              <a:t>calculated</a:t>
            </a:r>
            <a:r>
              <a:rPr lang="nl-NL" dirty="0"/>
              <a:t> </a:t>
            </a:r>
            <a:r>
              <a:rPr lang="nl-NL" dirty="0" err="1"/>
              <a:t>individually</a:t>
            </a:r>
            <a:r>
              <a:rPr lang="nl-NL" dirty="0"/>
              <a:t>, as </a:t>
            </a:r>
            <a:r>
              <a:rPr lang="nl-NL" dirty="0" err="1"/>
              <a:t>each</a:t>
            </a:r>
            <a:r>
              <a:rPr lang="nl-NL" dirty="0"/>
              <a:t> </a:t>
            </a:r>
            <a:r>
              <a:rPr lang="nl-NL" dirty="0" err="1"/>
              <a:t>student's</a:t>
            </a:r>
            <a:r>
              <a:rPr lang="nl-NL" dirty="0"/>
              <a:t> </a:t>
            </a:r>
            <a:r>
              <a:rPr lang="nl-NL" dirty="0" err="1"/>
              <a:t>situation</a:t>
            </a:r>
            <a:r>
              <a:rPr lang="nl-NL" dirty="0"/>
              <a:t> is different. Factors </a:t>
            </a:r>
            <a:r>
              <a:rPr lang="nl-NL" dirty="0" err="1"/>
              <a:t>such</a:t>
            </a:r>
            <a:r>
              <a:rPr lang="nl-NL" dirty="0"/>
              <a:t> as </a:t>
            </a:r>
            <a:r>
              <a:rPr lang="nl-NL" dirty="0" err="1"/>
              <a:t>parental</a:t>
            </a:r>
            <a:r>
              <a:rPr lang="nl-NL" dirty="0"/>
              <a:t> </a:t>
            </a:r>
            <a:r>
              <a:rPr lang="nl-NL" dirty="0" err="1"/>
              <a:t>income</a:t>
            </a:r>
            <a:r>
              <a:rPr lang="nl-NL" dirty="0"/>
              <a:t>, living </a:t>
            </a:r>
            <a:r>
              <a:rPr lang="nl-NL" dirty="0" err="1"/>
              <a:t>situation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type of </a:t>
            </a:r>
            <a:r>
              <a:rPr lang="nl-NL" dirty="0" err="1"/>
              <a:t>education</a:t>
            </a:r>
            <a:r>
              <a:rPr lang="nl-NL" dirty="0"/>
              <a:t> (MBO, HBO, or </a:t>
            </a:r>
            <a:r>
              <a:rPr lang="nl-NL" dirty="0" err="1"/>
              <a:t>university</a:t>
            </a:r>
            <a:r>
              <a:rPr lang="nl-NL" dirty="0"/>
              <a:t>) affect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amount</a:t>
            </a:r>
            <a:r>
              <a:rPr lang="nl-NL" dirty="0"/>
              <a:t> a student is </a:t>
            </a:r>
            <a:r>
              <a:rPr lang="nl-NL" dirty="0" err="1"/>
              <a:t>eligible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receive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 err="1"/>
              <a:t>Calculate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funding</a:t>
            </a:r>
            <a:r>
              <a:rPr lang="nl-NL" dirty="0"/>
              <a:t>:</a:t>
            </a:r>
          </a:p>
          <a:p>
            <a:r>
              <a:rPr lang="nl-NL" dirty="0">
                <a:hlinkClick r:id="rId7"/>
              </a:rPr>
              <a:t>https://duo.nl/particulier/rekenhulpen/rekenhulp-studiefinanciering.jsp</a:t>
            </a:r>
            <a:endParaRPr lang="nl-NL" dirty="0"/>
          </a:p>
          <a:p>
            <a:endParaRPr lang="nl-NL" dirty="0"/>
          </a:p>
          <a:p>
            <a:r>
              <a:rPr lang="nl-NL" dirty="0"/>
              <a:t>Webinar </a:t>
            </a:r>
            <a:r>
              <a:rPr lang="nl-NL" dirty="0" err="1"/>
              <a:t>funding</a:t>
            </a:r>
            <a:r>
              <a:rPr lang="nl-NL" dirty="0"/>
              <a:t>:</a:t>
            </a:r>
          </a:p>
          <a:p>
            <a:r>
              <a:rPr lang="nl-NL" dirty="0">
                <a:hlinkClick r:id="rId8"/>
              </a:rPr>
              <a:t>https://duo.nl/webinar/studiefinanciering-hoger-onderwijs-praktische-zaken.jsp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42C9105-DAFE-F551-E1E6-C9A0DAA2F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" t="14610" r="38524" b="4531"/>
          <a:stretch/>
        </p:blipFill>
        <p:spPr bwMode="auto">
          <a:xfrm>
            <a:off x="801666" y="1272860"/>
            <a:ext cx="3367358" cy="45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01123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E9260F-FFD3-014C-887C-2FBBE668DF36}"/>
              </a:ext>
            </a:extLst>
          </p:cNvPr>
          <p:cNvSpPr/>
          <p:nvPr/>
        </p:nvSpPr>
        <p:spPr>
          <a:xfrm>
            <a:off x="0" y="6314785"/>
            <a:ext cx="12192000" cy="546100"/>
          </a:xfrm>
          <a:prstGeom prst="rect">
            <a:avLst/>
          </a:prstGeom>
          <a:solidFill>
            <a:srgbClr val="53B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A2C481-9472-2846-BBDA-2F421BEFD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09" b="10909"/>
          <a:stretch/>
        </p:blipFill>
        <p:spPr>
          <a:xfrm>
            <a:off x="9162893" y="6311898"/>
            <a:ext cx="584200" cy="5461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C36307-29CD-E443-8722-F0D52F991768}"/>
              </a:ext>
            </a:extLst>
          </p:cNvPr>
          <p:cNvSpPr/>
          <p:nvPr/>
        </p:nvSpPr>
        <p:spPr>
          <a:xfrm>
            <a:off x="9421091" y="6311900"/>
            <a:ext cx="2770908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11C5EDD-DFBC-0E4E-B5C7-C6D3B00E92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410"/>
          <a:stretch/>
        </p:blipFill>
        <p:spPr>
          <a:xfrm>
            <a:off x="9747093" y="6090117"/>
            <a:ext cx="1890029" cy="7678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FAA7BE-E116-DA4B-B7B7-B55E8315CEF3}"/>
              </a:ext>
            </a:extLst>
          </p:cNvPr>
          <p:cNvSpPr/>
          <p:nvPr/>
        </p:nvSpPr>
        <p:spPr>
          <a:xfrm flipH="1">
            <a:off x="1" y="6246667"/>
            <a:ext cx="12191999" cy="68118"/>
          </a:xfrm>
          <a:prstGeom prst="rect">
            <a:avLst/>
          </a:prstGeom>
          <a:solidFill>
            <a:srgbClr val="CCE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Afbeelding 3">
            <a:extLst>
              <a:ext uri="{FF2B5EF4-FFF2-40B4-BE49-F238E27FC236}">
                <a16:creationId xmlns:a16="http://schemas.microsoft.com/office/drawing/2014/main" id="{765B80DF-FB41-6844-B454-56B7FAC8F9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543" r="70274"/>
          <a:stretch>
            <a:fillRect/>
          </a:stretch>
        </p:blipFill>
        <p:spPr>
          <a:xfrm>
            <a:off x="10877239" y="569080"/>
            <a:ext cx="562402" cy="62091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  <p:cxnSp>
        <p:nvCxnSpPr>
          <p:cNvPr id="14" name="Rechte verbindingslijn 12">
            <a:extLst>
              <a:ext uri="{FF2B5EF4-FFF2-40B4-BE49-F238E27FC236}">
                <a16:creationId xmlns:a16="http://schemas.microsoft.com/office/drawing/2014/main" id="{EA548840-2360-4749-9269-F69122111E86}"/>
              </a:ext>
            </a:extLst>
          </p:cNvPr>
          <p:cNvCxnSpPr/>
          <p:nvPr/>
        </p:nvCxnSpPr>
        <p:spPr>
          <a:xfrm>
            <a:off x="741251" y="1182291"/>
            <a:ext cx="10070673" cy="22451"/>
          </a:xfrm>
          <a:prstGeom prst="line">
            <a:avLst/>
          </a:prstGeom>
          <a:ln w="25400" cmpd="sng">
            <a:solidFill>
              <a:srgbClr val="53BAA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1">
            <a:extLst>
              <a:ext uri="{FF2B5EF4-FFF2-40B4-BE49-F238E27FC236}">
                <a16:creationId xmlns:a16="http://schemas.microsoft.com/office/drawing/2014/main" id="{BEE8E463-8FF9-AD47-86A8-84FA845E53E7}"/>
              </a:ext>
            </a:extLst>
          </p:cNvPr>
          <p:cNvSpPr txBox="1"/>
          <p:nvPr/>
        </p:nvSpPr>
        <p:spPr>
          <a:xfrm>
            <a:off x="720822" y="310736"/>
            <a:ext cx="941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3BAAD"/>
                </a:solidFill>
                <a:latin typeface="Aptos" panose="020B0004020202020204" pitchFamily="34" charset="0"/>
                <a:cs typeface="Segoe UI Semibold" panose="020B0502040204020203" pitchFamily="34" charset="0"/>
              </a:rPr>
              <a:t>How to sign up for courses</a:t>
            </a:r>
            <a:endParaRPr lang="en-GB" sz="3600" b="1" dirty="0">
              <a:latin typeface="Aptos" panose="020B0004020202020204" pitchFamily="34" charset="0"/>
              <a:cs typeface="Segoe UI Semibold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DAA977C-358E-D9E9-E942-5D106963CA73}"/>
              </a:ext>
            </a:extLst>
          </p:cNvPr>
          <p:cNvSpPr txBox="1"/>
          <p:nvPr/>
        </p:nvSpPr>
        <p:spPr>
          <a:xfrm>
            <a:off x="716647" y="1531063"/>
            <a:ext cx="88177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ptos" panose="020B0004020202020204" pitchFamily="34" charset="0"/>
              </a:rPr>
              <a:t>HBO / WO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Aptos" panose="020B0004020202020204" pitchFamily="34" charset="0"/>
              </a:rPr>
              <a:t>Studielink.nl</a:t>
            </a:r>
            <a:endParaRPr lang="it-IT" sz="24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ptos" panose="020B0004020202020204" pitchFamily="34" charset="0"/>
              </a:rPr>
              <a:t>Log in </a:t>
            </a:r>
            <a:r>
              <a:rPr lang="it-IT" sz="2400" dirty="0" err="1">
                <a:latin typeface="Aptos" panose="020B0004020202020204" pitchFamily="34" charset="0"/>
              </a:rPr>
              <a:t>through</a:t>
            </a:r>
            <a:r>
              <a:rPr lang="it-IT" sz="2400" dirty="0">
                <a:latin typeface="Aptos" panose="020B0004020202020204" pitchFamily="34" charset="0"/>
              </a:rPr>
              <a:t> Digi-D</a:t>
            </a:r>
          </a:p>
          <a:p>
            <a:endParaRPr lang="it-IT" sz="2400" dirty="0">
              <a:latin typeface="Aptos" panose="020B0004020202020204" pitchFamily="34" charset="0"/>
            </a:endParaRPr>
          </a:p>
          <a:p>
            <a:r>
              <a:rPr lang="it-IT" sz="2400" dirty="0">
                <a:latin typeface="Aptos" panose="020B0004020202020204" pitchFamily="34" charset="0"/>
              </a:rPr>
              <a:t>MBO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ptos" panose="020B0004020202020204" pitchFamily="34" charset="0"/>
              </a:rPr>
              <a:t>On the website of the MBO school</a:t>
            </a:r>
          </a:p>
          <a:p>
            <a:endParaRPr lang="it-IT" sz="2400" dirty="0"/>
          </a:p>
        </p:txBody>
      </p:sp>
      <p:pic>
        <p:nvPicPr>
          <p:cNvPr id="7170" name="Picture 2" descr="Studielink - Pro-Act IT">
            <a:extLst>
              <a:ext uri="{FF2B5EF4-FFF2-40B4-BE49-F238E27FC236}">
                <a16:creationId xmlns:a16="http://schemas.microsoft.com/office/drawing/2014/main" id="{D825A686-396B-33A3-8199-BBA6B7066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591" y="1322875"/>
            <a:ext cx="4389885" cy="180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tekst, ontvangst, algebra&#10;&#10;Automatisch gegenereerde beschrijving">
            <a:extLst>
              <a:ext uri="{FF2B5EF4-FFF2-40B4-BE49-F238E27FC236}">
                <a16:creationId xmlns:a16="http://schemas.microsoft.com/office/drawing/2014/main" id="{36729D88-15CE-F913-477A-98EBEBC262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7441" y="3581653"/>
            <a:ext cx="5971870" cy="1384594"/>
          </a:xfrm>
          <a:prstGeom prst="rect">
            <a:avLst/>
          </a:prstGeom>
        </p:spPr>
      </p:pic>
      <p:pic>
        <p:nvPicPr>
          <p:cNvPr id="7172" name="Picture 4" descr="Upcoming Benefit Deadlines - Human Resources News | UW-La Crosse">
            <a:extLst>
              <a:ext uri="{FF2B5EF4-FFF2-40B4-BE49-F238E27FC236}">
                <a16:creationId xmlns:a16="http://schemas.microsoft.com/office/drawing/2014/main" id="{0DB809EE-B9B6-D90D-A3A6-3D705C846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1" y="4273950"/>
            <a:ext cx="28638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15448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E9260F-FFD3-014C-887C-2FBBE668DF36}"/>
              </a:ext>
            </a:extLst>
          </p:cNvPr>
          <p:cNvSpPr/>
          <p:nvPr/>
        </p:nvSpPr>
        <p:spPr>
          <a:xfrm>
            <a:off x="0" y="6314785"/>
            <a:ext cx="12192000" cy="546100"/>
          </a:xfrm>
          <a:prstGeom prst="rect">
            <a:avLst/>
          </a:prstGeom>
          <a:solidFill>
            <a:srgbClr val="53B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A2C481-9472-2846-BBDA-2F421BEFD0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909" b="10909"/>
          <a:stretch/>
        </p:blipFill>
        <p:spPr>
          <a:xfrm>
            <a:off x="9162893" y="6311898"/>
            <a:ext cx="584200" cy="5461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C36307-29CD-E443-8722-F0D52F991768}"/>
              </a:ext>
            </a:extLst>
          </p:cNvPr>
          <p:cNvSpPr/>
          <p:nvPr/>
        </p:nvSpPr>
        <p:spPr>
          <a:xfrm>
            <a:off x="9421091" y="6311900"/>
            <a:ext cx="2770908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11C5EDD-DFBC-0E4E-B5C7-C6D3B00E92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410"/>
          <a:stretch/>
        </p:blipFill>
        <p:spPr>
          <a:xfrm>
            <a:off x="9747093" y="6090117"/>
            <a:ext cx="1890029" cy="7678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FAA7BE-E116-DA4B-B7B7-B55E8315CEF3}"/>
              </a:ext>
            </a:extLst>
          </p:cNvPr>
          <p:cNvSpPr/>
          <p:nvPr/>
        </p:nvSpPr>
        <p:spPr>
          <a:xfrm flipH="1">
            <a:off x="1" y="6246667"/>
            <a:ext cx="12191999" cy="68118"/>
          </a:xfrm>
          <a:prstGeom prst="rect">
            <a:avLst/>
          </a:prstGeom>
          <a:solidFill>
            <a:srgbClr val="CCE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Afbeelding 3">
            <a:extLst>
              <a:ext uri="{FF2B5EF4-FFF2-40B4-BE49-F238E27FC236}">
                <a16:creationId xmlns:a16="http://schemas.microsoft.com/office/drawing/2014/main" id="{765B80DF-FB41-6844-B454-56B7FAC8F98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3543" r="70274"/>
          <a:stretch>
            <a:fillRect/>
          </a:stretch>
        </p:blipFill>
        <p:spPr>
          <a:xfrm>
            <a:off x="10877239" y="569080"/>
            <a:ext cx="562402" cy="62091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  <p:cxnSp>
        <p:nvCxnSpPr>
          <p:cNvPr id="14" name="Rechte verbindingslijn 12">
            <a:extLst>
              <a:ext uri="{FF2B5EF4-FFF2-40B4-BE49-F238E27FC236}">
                <a16:creationId xmlns:a16="http://schemas.microsoft.com/office/drawing/2014/main" id="{EA548840-2360-4749-9269-F69122111E86}"/>
              </a:ext>
            </a:extLst>
          </p:cNvPr>
          <p:cNvCxnSpPr/>
          <p:nvPr/>
        </p:nvCxnSpPr>
        <p:spPr>
          <a:xfrm>
            <a:off x="741251" y="1182291"/>
            <a:ext cx="10070673" cy="22451"/>
          </a:xfrm>
          <a:prstGeom prst="line">
            <a:avLst/>
          </a:prstGeom>
          <a:ln w="25400" cmpd="sng">
            <a:solidFill>
              <a:srgbClr val="53BAA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1">
            <a:extLst>
              <a:ext uri="{FF2B5EF4-FFF2-40B4-BE49-F238E27FC236}">
                <a16:creationId xmlns:a16="http://schemas.microsoft.com/office/drawing/2014/main" id="{BEE8E463-8FF9-AD47-86A8-84FA845E53E7}"/>
              </a:ext>
            </a:extLst>
          </p:cNvPr>
          <p:cNvSpPr txBox="1"/>
          <p:nvPr/>
        </p:nvSpPr>
        <p:spPr>
          <a:xfrm>
            <a:off x="720822" y="310736"/>
            <a:ext cx="941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3BAAD"/>
                </a:solidFill>
                <a:latin typeface="Aptos" panose="020B0004020202020204" pitchFamily="34" charset="0"/>
                <a:cs typeface="Segoe UI Semibold" panose="020B0502040204020203" pitchFamily="34" charset="0"/>
              </a:rPr>
              <a:t>LOB activities at HLML</a:t>
            </a:r>
            <a:endParaRPr lang="en-GB" sz="3600" b="1" dirty="0">
              <a:latin typeface="Aptos" panose="020B0004020202020204" pitchFamily="34" charset="0"/>
              <a:cs typeface="Segoe UI Semibold" panose="020B0502040204020203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DAA977C-358E-D9E9-E942-5D106963CA73}"/>
              </a:ext>
            </a:extLst>
          </p:cNvPr>
          <p:cNvSpPr txBox="1"/>
          <p:nvPr/>
        </p:nvSpPr>
        <p:spPr>
          <a:xfrm>
            <a:off x="720822" y="1473246"/>
            <a:ext cx="88177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latin typeface="Aptos" panose="020B0004020202020204" pitchFamily="34" charset="0"/>
              </a:rPr>
              <a:t>Mentor </a:t>
            </a:r>
            <a:r>
              <a:rPr lang="it-IT" sz="2400" dirty="0" err="1">
                <a:latin typeface="Aptos" panose="020B0004020202020204" pitchFamily="34" charset="0"/>
              </a:rPr>
              <a:t>lessons</a:t>
            </a:r>
            <a:r>
              <a:rPr lang="it-IT" sz="2400" dirty="0">
                <a:latin typeface="Aptos" panose="020B0004020202020204" pitchFamily="34" charset="0"/>
              </a:rPr>
              <a:t>				</a:t>
            </a:r>
            <a:r>
              <a:rPr lang="it-IT" sz="2400" dirty="0" err="1">
                <a:latin typeface="Aptos" panose="020B0004020202020204" pitchFamily="34" charset="0"/>
              </a:rPr>
              <a:t>all</a:t>
            </a:r>
            <a:endParaRPr lang="it-IT" sz="2400" dirty="0"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Aptos" panose="020B0004020202020204" pitchFamily="34" charset="0"/>
              </a:rPr>
              <a:t>Studiekeuze</a:t>
            </a:r>
            <a:r>
              <a:rPr lang="it-IT" sz="2400" dirty="0">
                <a:latin typeface="Aptos" panose="020B0004020202020204" pitchFamily="34" charset="0"/>
              </a:rPr>
              <a:t> </a:t>
            </a:r>
            <a:r>
              <a:rPr lang="it-IT" sz="2400" dirty="0" err="1">
                <a:latin typeface="Aptos" panose="020B0004020202020204" pitchFamily="34" charset="0"/>
              </a:rPr>
              <a:t>informatie</a:t>
            </a:r>
            <a:r>
              <a:rPr lang="it-IT" sz="2400" dirty="0">
                <a:latin typeface="Aptos" panose="020B0004020202020204" pitchFamily="34" charset="0"/>
              </a:rPr>
              <a:t> </a:t>
            </a:r>
            <a:r>
              <a:rPr lang="it-IT" sz="2400" dirty="0" err="1">
                <a:latin typeface="Aptos" panose="020B0004020202020204" pitchFamily="34" charset="0"/>
              </a:rPr>
              <a:t>avond</a:t>
            </a:r>
            <a:r>
              <a:rPr lang="it-IT" sz="2400" dirty="0">
                <a:latin typeface="Aptos" panose="020B0004020202020204" pitchFamily="34" charset="0"/>
              </a:rPr>
              <a:t> (SKIA)  	H4/V5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latin typeface="Aptos" panose="020B0004020202020204" pitchFamily="34" charset="0"/>
              </a:rPr>
              <a:t>Peer-2-Peer </a:t>
            </a:r>
            <a:r>
              <a:rPr lang="it-IT" sz="2400" dirty="0" err="1">
                <a:latin typeface="Aptos" panose="020B0004020202020204" pitchFamily="34" charset="0"/>
              </a:rPr>
              <a:t>speeddate</a:t>
            </a:r>
            <a:r>
              <a:rPr lang="it-IT" sz="2400" dirty="0">
                <a:latin typeface="Aptos" panose="020B0004020202020204" pitchFamily="34" charset="0"/>
              </a:rPr>
              <a:t>			H5/V6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Aptos" panose="020B0004020202020204" pitchFamily="34" charset="0"/>
              </a:rPr>
              <a:t>Visting</a:t>
            </a:r>
            <a:r>
              <a:rPr lang="it-IT" sz="2400" dirty="0">
                <a:latin typeface="Aptos" panose="020B0004020202020204" pitchFamily="34" charset="0"/>
              </a:rPr>
              <a:t> open days / </a:t>
            </a:r>
            <a:r>
              <a:rPr lang="it-IT" sz="2400" dirty="0" err="1">
                <a:latin typeface="Aptos" panose="020B0004020202020204" pitchFamily="34" charset="0"/>
              </a:rPr>
              <a:t>shadowing</a:t>
            </a:r>
            <a:r>
              <a:rPr lang="it-IT" sz="2400" dirty="0">
                <a:latin typeface="Aptos" panose="020B0004020202020204" pitchFamily="34" charset="0"/>
              </a:rPr>
              <a:t> day	</a:t>
            </a:r>
            <a:r>
              <a:rPr lang="it-IT" sz="2400" dirty="0" err="1">
                <a:latin typeface="Aptos" panose="020B0004020202020204" pitchFamily="34" charset="0"/>
              </a:rPr>
              <a:t>all</a:t>
            </a:r>
            <a:endParaRPr lang="it-IT" sz="2400" dirty="0"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latin typeface="Aptos" panose="020B0004020202020204" pitchFamily="34" charset="0"/>
              </a:rPr>
              <a:t>ILP meetings				</a:t>
            </a:r>
            <a:r>
              <a:rPr lang="it-IT" sz="2400" dirty="0" err="1">
                <a:latin typeface="Aptos" panose="020B0004020202020204" pitchFamily="34" charset="0"/>
              </a:rPr>
              <a:t>all</a:t>
            </a:r>
            <a:endParaRPr lang="it-IT" sz="2400" dirty="0"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Aptos" panose="020B0004020202020204" pitchFamily="34" charset="0"/>
              </a:rPr>
              <a:t>Webinars</a:t>
            </a:r>
            <a:r>
              <a:rPr lang="it-IT" sz="2400" dirty="0">
                <a:latin typeface="Aptos" panose="020B0004020202020204" pitchFamily="34" charset="0"/>
              </a:rPr>
              <a:t>					</a:t>
            </a:r>
            <a:r>
              <a:rPr lang="it-IT" sz="2400" dirty="0" err="1">
                <a:latin typeface="Aptos" panose="020B0004020202020204" pitchFamily="34" charset="0"/>
              </a:rPr>
              <a:t>all</a:t>
            </a:r>
            <a:endParaRPr lang="it-IT" sz="2400" dirty="0">
              <a:latin typeface="Aptos" panose="020B0004020202020204" pitchFamily="34" charset="0"/>
            </a:endParaRPr>
          </a:p>
          <a:p>
            <a:endParaRPr lang="it-IT" sz="2400" dirty="0">
              <a:latin typeface="Aptos" panose="020B0004020202020204" pitchFamily="34" charset="0"/>
            </a:endParaRPr>
          </a:p>
          <a:p>
            <a:endParaRPr lang="it-IT" sz="2400" dirty="0"/>
          </a:p>
        </p:txBody>
      </p:sp>
      <p:pic>
        <p:nvPicPr>
          <p:cNvPr id="13" name="Onlinemedia 12" descr="How to ask for LOB leave  / How to ask for a change in vakkenpakket">
            <a:hlinkClick r:id="" action="ppaction://media"/>
            <a:extLst>
              <a:ext uri="{FF2B5EF4-FFF2-40B4-BE49-F238E27FC236}">
                <a16:creationId xmlns:a16="http://schemas.microsoft.com/office/drawing/2014/main" id="{7FEFADF5-7F0E-3FED-889C-0009A0E452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7427934" y="2720916"/>
            <a:ext cx="4488418" cy="3366315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BDBFD209-A881-20D1-5B1E-06624A8BA64B}"/>
              </a:ext>
            </a:extLst>
          </p:cNvPr>
          <p:cNvSpPr txBox="1"/>
          <p:nvPr/>
        </p:nvSpPr>
        <p:spPr>
          <a:xfrm>
            <a:off x="10485033" y="2286747"/>
            <a:ext cx="66153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nl-NL" sz="1000" b="0" i="0" u="none" strike="noStrike" dirty="0">
              <a:solidFill>
                <a:srgbClr val="EEEEEE"/>
              </a:solidFill>
              <a:effectLst/>
              <a:latin typeface="YouTube Noto"/>
            </a:endParaRPr>
          </a:p>
          <a:p>
            <a:pPr algn="l" fontAlgn="t"/>
            <a:r>
              <a:rPr lang="nl-NL" sz="1000" b="0" i="0" u="none" strike="noStrike" dirty="0">
                <a:solidFill>
                  <a:srgbClr val="FFFFFF"/>
                </a:solidFill>
                <a:effectLst/>
                <a:latin typeface="YouTube Noto"/>
                <a:hlinkClick r:id="rId8"/>
              </a:rPr>
              <a:t>How to ask for LOB leave</a:t>
            </a:r>
            <a:endParaRPr lang="nl-NL" sz="1000" b="0" i="0" u="none" strike="noStrike" dirty="0">
              <a:solidFill>
                <a:srgbClr val="EEEEEE"/>
              </a:solidFill>
              <a:effectLst/>
              <a:latin typeface="YouTube Noto"/>
            </a:endParaRPr>
          </a:p>
        </p:txBody>
      </p:sp>
      <p:pic>
        <p:nvPicPr>
          <p:cNvPr id="18" name="Afbeelding 17" descr="Afbeelding met maan, cirkel, Hemellichaam, maansverduistering&#10;&#10;Automatisch gegenereerde beschrijving">
            <a:extLst>
              <a:ext uri="{FF2B5EF4-FFF2-40B4-BE49-F238E27FC236}">
                <a16:creationId xmlns:a16="http://schemas.microsoft.com/office/drawing/2014/main" id="{D09074E2-7260-1F29-F20A-AA4A0CA8F9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011" y="4070960"/>
            <a:ext cx="2569227" cy="19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4134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E9260F-FFD3-014C-887C-2FBBE668DF36}"/>
              </a:ext>
            </a:extLst>
          </p:cNvPr>
          <p:cNvSpPr/>
          <p:nvPr/>
        </p:nvSpPr>
        <p:spPr>
          <a:xfrm>
            <a:off x="0" y="6314785"/>
            <a:ext cx="12192000" cy="546100"/>
          </a:xfrm>
          <a:prstGeom prst="rect">
            <a:avLst/>
          </a:prstGeom>
          <a:solidFill>
            <a:srgbClr val="53B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A2C481-9472-2846-BBDA-2F421BEFD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09" b="10909"/>
          <a:stretch/>
        </p:blipFill>
        <p:spPr>
          <a:xfrm>
            <a:off x="9162893" y="6311898"/>
            <a:ext cx="584200" cy="5461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C36307-29CD-E443-8722-F0D52F991768}"/>
              </a:ext>
            </a:extLst>
          </p:cNvPr>
          <p:cNvSpPr/>
          <p:nvPr/>
        </p:nvSpPr>
        <p:spPr>
          <a:xfrm>
            <a:off x="9421091" y="6311900"/>
            <a:ext cx="2770908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11C5EDD-DFBC-0E4E-B5C7-C6D3B00E92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410"/>
          <a:stretch/>
        </p:blipFill>
        <p:spPr>
          <a:xfrm>
            <a:off x="9747093" y="6090117"/>
            <a:ext cx="1890029" cy="7678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FAA7BE-E116-DA4B-B7B7-B55E8315CEF3}"/>
              </a:ext>
            </a:extLst>
          </p:cNvPr>
          <p:cNvSpPr/>
          <p:nvPr/>
        </p:nvSpPr>
        <p:spPr>
          <a:xfrm flipH="1">
            <a:off x="1" y="6246667"/>
            <a:ext cx="12191999" cy="68118"/>
          </a:xfrm>
          <a:prstGeom prst="rect">
            <a:avLst/>
          </a:prstGeom>
          <a:solidFill>
            <a:srgbClr val="CCE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Afbeelding 3">
            <a:extLst>
              <a:ext uri="{FF2B5EF4-FFF2-40B4-BE49-F238E27FC236}">
                <a16:creationId xmlns:a16="http://schemas.microsoft.com/office/drawing/2014/main" id="{765B80DF-FB41-6844-B454-56B7FAC8F9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543" r="70274"/>
          <a:stretch>
            <a:fillRect/>
          </a:stretch>
        </p:blipFill>
        <p:spPr>
          <a:xfrm>
            <a:off x="10877239" y="569080"/>
            <a:ext cx="562402" cy="62091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  <p:cxnSp>
        <p:nvCxnSpPr>
          <p:cNvPr id="14" name="Rechte verbindingslijn 12">
            <a:extLst>
              <a:ext uri="{FF2B5EF4-FFF2-40B4-BE49-F238E27FC236}">
                <a16:creationId xmlns:a16="http://schemas.microsoft.com/office/drawing/2014/main" id="{EA548840-2360-4749-9269-F69122111E86}"/>
              </a:ext>
            </a:extLst>
          </p:cNvPr>
          <p:cNvCxnSpPr/>
          <p:nvPr/>
        </p:nvCxnSpPr>
        <p:spPr>
          <a:xfrm>
            <a:off x="741251" y="1182291"/>
            <a:ext cx="10070673" cy="22451"/>
          </a:xfrm>
          <a:prstGeom prst="line">
            <a:avLst/>
          </a:prstGeom>
          <a:ln w="25400" cmpd="sng">
            <a:solidFill>
              <a:srgbClr val="53BAA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1">
            <a:extLst>
              <a:ext uri="{FF2B5EF4-FFF2-40B4-BE49-F238E27FC236}">
                <a16:creationId xmlns:a16="http://schemas.microsoft.com/office/drawing/2014/main" id="{BEE8E463-8FF9-AD47-86A8-84FA845E53E7}"/>
              </a:ext>
            </a:extLst>
          </p:cNvPr>
          <p:cNvSpPr txBox="1"/>
          <p:nvPr/>
        </p:nvSpPr>
        <p:spPr>
          <a:xfrm>
            <a:off x="720822" y="310736"/>
            <a:ext cx="941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3BAAD"/>
                </a:solidFill>
                <a:latin typeface="Aptos" panose="020B0004020202020204" pitchFamily="34" charset="0"/>
                <a:cs typeface="Segoe UI Semibold" panose="020B0502040204020203" pitchFamily="34" charset="0"/>
              </a:rPr>
              <a:t>Important LOB related dates</a:t>
            </a:r>
            <a:endParaRPr lang="en-GB" sz="3600" b="1" dirty="0">
              <a:latin typeface="Aptos" panose="020B0004020202020204" pitchFamily="34" charset="0"/>
              <a:cs typeface="Segoe UI Semibold" panose="020B0502040204020203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F002647-6521-0048-E7AA-8032C480829A}"/>
              </a:ext>
            </a:extLst>
          </p:cNvPr>
          <p:cNvSpPr txBox="1"/>
          <p:nvPr/>
        </p:nvSpPr>
        <p:spPr>
          <a:xfrm>
            <a:off x="7730775" y="1620851"/>
            <a:ext cx="468878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Senior </a:t>
            </a:r>
            <a:r>
              <a:rPr lang="nl-NL" b="1" dirty="0" err="1"/>
              <a:t>years</a:t>
            </a:r>
            <a:r>
              <a:rPr lang="nl-NL" b="1" dirty="0"/>
              <a:t> (H5/V6)</a:t>
            </a:r>
          </a:p>
          <a:p>
            <a:r>
              <a:rPr lang="nl-NL" b="1" dirty="0" err="1"/>
              <a:t>Activities</a:t>
            </a:r>
            <a:endParaRPr lang="nl-NL" b="1" dirty="0"/>
          </a:p>
          <a:p>
            <a:r>
              <a:rPr lang="nl-NL" sz="1400" dirty="0"/>
              <a:t>25 September </a:t>
            </a:r>
            <a:r>
              <a:rPr lang="nl-NL" sz="1400" dirty="0">
                <a:sym typeface="Wingdings" pitchFamily="2" charset="2"/>
              </a:rPr>
              <a:t></a:t>
            </a:r>
            <a:r>
              <a:rPr lang="nl-NL" sz="1400" dirty="0"/>
              <a:t> peer-2-peer speeddate</a:t>
            </a:r>
          </a:p>
          <a:p>
            <a:r>
              <a:rPr lang="nl-NL" sz="1400" dirty="0"/>
              <a:t>27 November </a:t>
            </a:r>
            <a:r>
              <a:rPr lang="nl-NL" sz="1400" dirty="0">
                <a:sym typeface="Wingdings" pitchFamily="2" charset="2"/>
              </a:rPr>
              <a:t> </a:t>
            </a:r>
            <a:r>
              <a:rPr lang="nl-NL" sz="1400" dirty="0" err="1">
                <a:sym typeface="Wingdings" pitchFamily="2" charset="2"/>
              </a:rPr>
              <a:t>webinar</a:t>
            </a:r>
            <a:r>
              <a:rPr lang="nl-NL" sz="1400" dirty="0">
                <a:sym typeface="Wingdings" pitchFamily="2" charset="2"/>
              </a:rPr>
              <a:t> </a:t>
            </a:r>
            <a:r>
              <a:rPr lang="nl-NL" sz="1400" dirty="0" err="1">
                <a:sym typeface="Wingdings" pitchFamily="2" charset="2"/>
              </a:rPr>
              <a:t>gapyear</a:t>
            </a:r>
            <a:endParaRPr lang="nl-NL" sz="1400" dirty="0">
              <a:sym typeface="Wingdings" pitchFamily="2" charset="2"/>
            </a:endParaRPr>
          </a:p>
          <a:p>
            <a:r>
              <a:rPr lang="nl-NL" sz="1400" dirty="0">
                <a:sym typeface="Wingdings" pitchFamily="2" charset="2"/>
              </a:rPr>
              <a:t>Nov-Apr  open </a:t>
            </a:r>
            <a:r>
              <a:rPr lang="nl-NL" sz="1400" dirty="0" err="1">
                <a:sym typeface="Wingdings" pitchFamily="2" charset="2"/>
              </a:rPr>
              <a:t>days</a:t>
            </a:r>
            <a:r>
              <a:rPr lang="nl-NL" sz="1400" dirty="0">
                <a:sym typeface="Wingdings" pitchFamily="2" charset="2"/>
              </a:rPr>
              <a:t> / meeloopdagen</a:t>
            </a:r>
          </a:p>
          <a:p>
            <a:r>
              <a:rPr lang="nl-NL" sz="1400" dirty="0">
                <a:sym typeface="Wingdings" pitchFamily="2" charset="2"/>
              </a:rPr>
              <a:t>2-3 December  ILP</a:t>
            </a:r>
          </a:p>
          <a:p>
            <a:r>
              <a:rPr lang="nl-NL" sz="1400" dirty="0">
                <a:sym typeface="Wingdings" pitchFamily="2" charset="2"/>
              </a:rPr>
              <a:t>25-26 </a:t>
            </a:r>
            <a:r>
              <a:rPr lang="nl-NL" sz="1400" dirty="0" err="1">
                <a:sym typeface="Wingdings" pitchFamily="2" charset="2"/>
              </a:rPr>
              <a:t>February</a:t>
            </a:r>
            <a:r>
              <a:rPr lang="nl-NL" sz="1400" dirty="0">
                <a:sym typeface="Wingdings" pitchFamily="2" charset="2"/>
              </a:rPr>
              <a:t>  ILP</a:t>
            </a:r>
          </a:p>
          <a:p>
            <a:r>
              <a:rPr lang="nl-NL" sz="1400" dirty="0">
                <a:sym typeface="Wingdings" pitchFamily="2" charset="2"/>
              </a:rPr>
              <a:t>15 April  </a:t>
            </a:r>
            <a:r>
              <a:rPr lang="nl-NL" sz="1400" dirty="0" err="1">
                <a:sym typeface="Wingdings" pitchFamily="2" charset="2"/>
              </a:rPr>
              <a:t>result</a:t>
            </a:r>
            <a:r>
              <a:rPr lang="nl-NL" sz="1400" dirty="0">
                <a:sym typeface="Wingdings" pitchFamily="2" charset="2"/>
              </a:rPr>
              <a:t> </a:t>
            </a:r>
            <a:r>
              <a:rPr lang="nl-NL" sz="1400" dirty="0" err="1">
                <a:sym typeface="Wingdings" pitchFamily="2" charset="2"/>
              </a:rPr>
              <a:t>Numerus</a:t>
            </a:r>
            <a:r>
              <a:rPr lang="nl-NL" sz="1400" dirty="0">
                <a:sym typeface="Wingdings" pitchFamily="2" charset="2"/>
              </a:rPr>
              <a:t> Fixus</a:t>
            </a:r>
            <a:endParaRPr lang="nl-NL" sz="1400" dirty="0"/>
          </a:p>
          <a:p>
            <a:endParaRPr lang="nl-NL" b="1" dirty="0"/>
          </a:p>
          <a:p>
            <a:r>
              <a:rPr lang="nl-NL" b="1" dirty="0"/>
              <a:t>Deadlines:</a:t>
            </a:r>
          </a:p>
          <a:p>
            <a:r>
              <a:rPr lang="nl-NL" sz="1400" dirty="0"/>
              <a:t>15 </a:t>
            </a:r>
            <a:r>
              <a:rPr lang="nl-NL" sz="1400" dirty="0" err="1"/>
              <a:t>January</a:t>
            </a:r>
            <a:r>
              <a:rPr lang="nl-NL" sz="1400" dirty="0"/>
              <a:t> </a:t>
            </a:r>
            <a:r>
              <a:rPr lang="nl-NL" sz="1400" dirty="0">
                <a:sym typeface="Wingdings" pitchFamily="2" charset="2"/>
              </a:rPr>
              <a:t> </a:t>
            </a:r>
            <a:r>
              <a:rPr lang="nl-NL" sz="1400" dirty="0" err="1">
                <a:sym typeface="Wingdings" pitchFamily="2" charset="2"/>
              </a:rPr>
              <a:t>sign</a:t>
            </a:r>
            <a:r>
              <a:rPr lang="nl-NL" sz="1400" dirty="0">
                <a:sym typeface="Wingdings" pitchFamily="2" charset="2"/>
              </a:rPr>
              <a:t> up </a:t>
            </a:r>
            <a:r>
              <a:rPr lang="nl-NL" sz="1400" dirty="0" err="1">
                <a:sym typeface="Wingdings" pitchFamily="2" charset="2"/>
              </a:rPr>
              <a:t>Numerus</a:t>
            </a:r>
            <a:r>
              <a:rPr lang="nl-NL" sz="1400" dirty="0">
                <a:sym typeface="Wingdings" pitchFamily="2" charset="2"/>
              </a:rPr>
              <a:t> Fixus HBO/WO</a:t>
            </a:r>
          </a:p>
          <a:p>
            <a:r>
              <a:rPr lang="nl-NL" sz="1400" dirty="0">
                <a:sym typeface="Wingdings" pitchFamily="2" charset="2"/>
              </a:rPr>
              <a:t>1 April  </a:t>
            </a:r>
            <a:r>
              <a:rPr lang="nl-NL" sz="1400" dirty="0" err="1">
                <a:sym typeface="Wingdings" pitchFamily="2" charset="2"/>
              </a:rPr>
              <a:t>sign</a:t>
            </a:r>
            <a:r>
              <a:rPr lang="nl-NL" sz="1400" dirty="0">
                <a:sym typeface="Wingdings" pitchFamily="2" charset="2"/>
              </a:rPr>
              <a:t> up MBO</a:t>
            </a:r>
          </a:p>
          <a:p>
            <a:r>
              <a:rPr lang="nl-NL" sz="1400" dirty="0">
                <a:sym typeface="Wingdings" pitchFamily="2" charset="2"/>
              </a:rPr>
              <a:t>1 May  </a:t>
            </a:r>
            <a:r>
              <a:rPr lang="nl-NL" sz="1400" dirty="0" err="1">
                <a:sym typeface="Wingdings" pitchFamily="2" charset="2"/>
              </a:rPr>
              <a:t>sign</a:t>
            </a:r>
            <a:r>
              <a:rPr lang="nl-NL" sz="1400" dirty="0">
                <a:sym typeface="Wingdings" pitchFamily="2" charset="2"/>
              </a:rPr>
              <a:t> up HBO/WO</a:t>
            </a:r>
          </a:p>
          <a:p>
            <a:r>
              <a:rPr lang="nl-NL" sz="1400" dirty="0">
                <a:sym typeface="Wingdings" pitchFamily="2" charset="2"/>
              </a:rPr>
              <a:t>1 September  studiefinanciering DUO </a:t>
            </a:r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FCFD4FC-FA05-525F-B880-6642B7E297A6}"/>
              </a:ext>
            </a:extLst>
          </p:cNvPr>
          <p:cNvSpPr txBox="1"/>
          <p:nvPr/>
        </p:nvSpPr>
        <p:spPr>
          <a:xfrm>
            <a:off x="4461226" y="1625846"/>
            <a:ext cx="28829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Junior </a:t>
            </a:r>
            <a:r>
              <a:rPr lang="nl-NL" b="1" dirty="0" err="1"/>
              <a:t>years</a:t>
            </a:r>
            <a:r>
              <a:rPr lang="nl-NL" b="1" dirty="0"/>
              <a:t> (H4/V5)</a:t>
            </a:r>
          </a:p>
          <a:p>
            <a:r>
              <a:rPr lang="nl-NL" b="1" dirty="0" err="1"/>
              <a:t>Activities</a:t>
            </a:r>
            <a:endParaRPr lang="nl-NL" b="1" dirty="0"/>
          </a:p>
          <a:p>
            <a:r>
              <a:rPr lang="nl-NL" sz="1400" dirty="0"/>
              <a:t>19-20 November </a:t>
            </a:r>
            <a:r>
              <a:rPr lang="nl-NL" sz="1400" dirty="0">
                <a:sym typeface="Wingdings" pitchFamily="2" charset="2"/>
              </a:rPr>
              <a:t> SKIA</a:t>
            </a:r>
          </a:p>
          <a:p>
            <a:r>
              <a:rPr lang="nl-NL" sz="1400" dirty="0"/>
              <a:t>27 November </a:t>
            </a:r>
            <a:r>
              <a:rPr lang="nl-NL" sz="1400" dirty="0">
                <a:sym typeface="Wingdings" pitchFamily="2" charset="2"/>
              </a:rPr>
              <a:t> </a:t>
            </a:r>
            <a:r>
              <a:rPr lang="nl-NL" sz="1400" dirty="0" err="1">
                <a:sym typeface="Wingdings" pitchFamily="2" charset="2"/>
              </a:rPr>
              <a:t>webinar</a:t>
            </a:r>
            <a:r>
              <a:rPr lang="nl-NL" sz="1400" dirty="0">
                <a:sym typeface="Wingdings" pitchFamily="2" charset="2"/>
              </a:rPr>
              <a:t> </a:t>
            </a:r>
            <a:r>
              <a:rPr lang="nl-NL" sz="1400" dirty="0" err="1">
                <a:sym typeface="Wingdings" pitchFamily="2" charset="2"/>
              </a:rPr>
              <a:t>gapyear</a:t>
            </a:r>
            <a:endParaRPr lang="nl-NL" sz="1400" dirty="0">
              <a:sym typeface="Wingdings" pitchFamily="2" charset="2"/>
            </a:endParaRPr>
          </a:p>
          <a:p>
            <a:r>
              <a:rPr lang="nl-NL" sz="1400" dirty="0">
                <a:sym typeface="Wingdings" pitchFamily="2" charset="2"/>
              </a:rPr>
              <a:t>Nov-Apr  2 open </a:t>
            </a:r>
            <a:r>
              <a:rPr lang="nl-NL" sz="1400" dirty="0" err="1">
                <a:sym typeface="Wingdings" pitchFamily="2" charset="2"/>
              </a:rPr>
              <a:t>days</a:t>
            </a:r>
            <a:endParaRPr lang="nl-NL" sz="1400" dirty="0">
              <a:sym typeface="Wingdings" pitchFamily="2" charset="2"/>
            </a:endParaRPr>
          </a:p>
          <a:p>
            <a:r>
              <a:rPr lang="nl-NL" sz="1400" dirty="0">
                <a:sym typeface="Wingdings" pitchFamily="2" charset="2"/>
              </a:rPr>
              <a:t>2-3 December  ILP</a:t>
            </a:r>
          </a:p>
          <a:p>
            <a:r>
              <a:rPr lang="nl-NL" sz="1400" dirty="0">
                <a:sym typeface="Wingdings" pitchFamily="2" charset="2"/>
              </a:rPr>
              <a:t>25-26 </a:t>
            </a:r>
            <a:r>
              <a:rPr lang="nl-NL" sz="1400" dirty="0" err="1">
                <a:sym typeface="Wingdings" pitchFamily="2" charset="2"/>
              </a:rPr>
              <a:t>February</a:t>
            </a:r>
            <a:r>
              <a:rPr lang="nl-NL" sz="1400" dirty="0">
                <a:sym typeface="Wingdings" pitchFamily="2" charset="2"/>
              </a:rPr>
              <a:t>  ILP</a:t>
            </a:r>
            <a:endParaRPr lang="nl-NL" sz="1400" dirty="0"/>
          </a:p>
          <a:p>
            <a:endParaRPr lang="nl-NL" b="1" dirty="0"/>
          </a:p>
          <a:p>
            <a:r>
              <a:rPr lang="nl-NL" b="1" dirty="0"/>
              <a:t>Deadlines:</a:t>
            </a:r>
          </a:p>
          <a:p>
            <a:r>
              <a:rPr lang="nl-NL" sz="1400" dirty="0"/>
              <a:t>18 October </a:t>
            </a:r>
            <a:r>
              <a:rPr lang="nl-NL" sz="1400" dirty="0">
                <a:sym typeface="Wingdings" pitchFamily="2" charset="2"/>
              </a:rPr>
              <a:t> </a:t>
            </a:r>
            <a:r>
              <a:rPr lang="nl-NL" sz="1400" dirty="0" err="1">
                <a:sym typeface="Wingdings" pitchFamily="2" charset="2"/>
              </a:rPr>
              <a:t>sign</a:t>
            </a:r>
            <a:r>
              <a:rPr lang="nl-NL" sz="1400" dirty="0">
                <a:sym typeface="Wingdings" pitchFamily="2" charset="2"/>
              </a:rPr>
              <a:t> up SKIA</a:t>
            </a:r>
          </a:p>
          <a:p>
            <a:r>
              <a:rPr lang="nl-NL" sz="1400" dirty="0">
                <a:sym typeface="Wingdings" pitchFamily="2" charset="2"/>
              </a:rPr>
              <a:t>18 October  </a:t>
            </a:r>
            <a:r>
              <a:rPr lang="nl-NL" sz="1400" dirty="0" err="1"/>
              <a:t>submitting</a:t>
            </a:r>
            <a:r>
              <a:rPr lang="nl-NL" sz="1400" dirty="0"/>
              <a:t> course (package) change </a:t>
            </a:r>
            <a:r>
              <a:rPr lang="nl-NL" sz="1400" dirty="0" err="1"/>
              <a:t>requests</a:t>
            </a:r>
            <a:r>
              <a:rPr lang="nl-NL" sz="1400" dirty="0"/>
              <a:t> </a:t>
            </a:r>
          </a:p>
          <a:p>
            <a:r>
              <a:rPr lang="nl-NL" sz="1400" dirty="0">
                <a:sym typeface="Wingdings" pitchFamily="2" charset="2"/>
              </a:rPr>
              <a:t>1 April  </a:t>
            </a:r>
            <a:r>
              <a:rPr lang="nl-NL" sz="1400" dirty="0" err="1">
                <a:sym typeface="Wingdings" pitchFamily="2" charset="2"/>
              </a:rPr>
              <a:t>Sign</a:t>
            </a:r>
            <a:r>
              <a:rPr lang="nl-NL" sz="1400" dirty="0">
                <a:sym typeface="Wingdings" pitchFamily="2" charset="2"/>
              </a:rPr>
              <a:t> up MBO</a:t>
            </a:r>
          </a:p>
          <a:p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0FF4CE2-3E4E-0807-02A0-1198656F5074}"/>
              </a:ext>
            </a:extLst>
          </p:cNvPr>
          <p:cNvSpPr txBox="1"/>
          <p:nvPr/>
        </p:nvSpPr>
        <p:spPr>
          <a:xfrm>
            <a:off x="1089893" y="1620852"/>
            <a:ext cx="288294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Junior </a:t>
            </a:r>
            <a:r>
              <a:rPr lang="nl-NL" b="1" dirty="0" err="1"/>
              <a:t>years</a:t>
            </a:r>
            <a:r>
              <a:rPr lang="nl-NL" b="1" dirty="0"/>
              <a:t> (V4)</a:t>
            </a:r>
          </a:p>
          <a:p>
            <a:r>
              <a:rPr lang="nl-NL" b="1" dirty="0" err="1"/>
              <a:t>Activities</a:t>
            </a:r>
            <a:r>
              <a:rPr lang="nl-NL" b="1" dirty="0"/>
              <a:t>:</a:t>
            </a:r>
          </a:p>
          <a:p>
            <a:r>
              <a:rPr lang="nl-NL" sz="1400" dirty="0"/>
              <a:t>27 November </a:t>
            </a:r>
            <a:r>
              <a:rPr lang="nl-NL" sz="1400" dirty="0">
                <a:sym typeface="Wingdings" pitchFamily="2" charset="2"/>
              </a:rPr>
              <a:t> </a:t>
            </a:r>
            <a:r>
              <a:rPr lang="nl-NL" sz="1400" dirty="0" err="1">
                <a:sym typeface="Wingdings" pitchFamily="2" charset="2"/>
              </a:rPr>
              <a:t>webinar</a:t>
            </a:r>
            <a:r>
              <a:rPr lang="nl-NL" sz="1400" dirty="0">
                <a:sym typeface="Wingdings" pitchFamily="2" charset="2"/>
              </a:rPr>
              <a:t> </a:t>
            </a:r>
            <a:r>
              <a:rPr lang="nl-NL" sz="1400" dirty="0" err="1">
                <a:sym typeface="Wingdings" pitchFamily="2" charset="2"/>
              </a:rPr>
              <a:t>gapyear</a:t>
            </a:r>
            <a:endParaRPr lang="nl-NL" sz="1400" dirty="0">
              <a:sym typeface="Wingdings" pitchFamily="2" charset="2"/>
            </a:endParaRPr>
          </a:p>
          <a:p>
            <a:r>
              <a:rPr lang="nl-NL" sz="1400" dirty="0">
                <a:sym typeface="Wingdings" pitchFamily="2" charset="2"/>
              </a:rPr>
              <a:t>Nov-Apr  1 open </a:t>
            </a:r>
            <a:r>
              <a:rPr lang="nl-NL" sz="1400" dirty="0" err="1">
                <a:sym typeface="Wingdings" pitchFamily="2" charset="2"/>
              </a:rPr>
              <a:t>day</a:t>
            </a:r>
            <a:endParaRPr lang="nl-NL" sz="1400" dirty="0">
              <a:sym typeface="Wingdings" pitchFamily="2" charset="2"/>
            </a:endParaRPr>
          </a:p>
          <a:p>
            <a:r>
              <a:rPr lang="nl-NL" sz="1400" dirty="0">
                <a:sym typeface="Wingdings" pitchFamily="2" charset="2"/>
              </a:rPr>
              <a:t>2-3 December  ILP</a:t>
            </a:r>
          </a:p>
          <a:p>
            <a:r>
              <a:rPr lang="nl-NL" sz="1400" dirty="0">
                <a:sym typeface="Wingdings" pitchFamily="2" charset="2"/>
              </a:rPr>
              <a:t>25-26 </a:t>
            </a:r>
            <a:r>
              <a:rPr lang="nl-NL" sz="1400" dirty="0" err="1">
                <a:sym typeface="Wingdings" pitchFamily="2" charset="2"/>
              </a:rPr>
              <a:t>February</a:t>
            </a:r>
            <a:r>
              <a:rPr lang="nl-NL" sz="1400" dirty="0">
                <a:sym typeface="Wingdings" pitchFamily="2" charset="2"/>
              </a:rPr>
              <a:t>  ILP</a:t>
            </a:r>
            <a:endParaRPr lang="nl-NL" sz="1400" dirty="0"/>
          </a:p>
          <a:p>
            <a:endParaRPr lang="nl-NL" b="1" dirty="0"/>
          </a:p>
          <a:p>
            <a:r>
              <a:rPr lang="nl-NL" b="1" dirty="0"/>
              <a:t>Deadlines:</a:t>
            </a:r>
          </a:p>
          <a:p>
            <a:r>
              <a:rPr lang="nl-NL" sz="1400" dirty="0">
                <a:sym typeface="Wingdings" pitchFamily="2" charset="2"/>
              </a:rPr>
              <a:t>18 October  </a:t>
            </a:r>
            <a:r>
              <a:rPr lang="nl-NL" sz="1400" dirty="0" err="1"/>
              <a:t>submitting</a:t>
            </a:r>
            <a:r>
              <a:rPr lang="nl-NL" sz="1400" dirty="0"/>
              <a:t> course (package) change </a:t>
            </a:r>
            <a:r>
              <a:rPr lang="nl-NL" sz="1400" dirty="0" err="1"/>
              <a:t>requests</a:t>
            </a:r>
            <a:r>
              <a:rPr lang="nl-NL" sz="1400" dirty="0"/>
              <a:t> </a:t>
            </a:r>
            <a:endParaRPr lang="nl-NL" sz="1400" b="1" dirty="0"/>
          </a:p>
          <a:p>
            <a:r>
              <a:rPr lang="nl-NL" sz="1400" dirty="0">
                <a:sym typeface="Wingdings" pitchFamily="2" charset="2"/>
              </a:rPr>
              <a:t>1 April  deadline MBO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4082614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E9260F-FFD3-014C-887C-2FBBE668DF36}"/>
              </a:ext>
            </a:extLst>
          </p:cNvPr>
          <p:cNvSpPr/>
          <p:nvPr/>
        </p:nvSpPr>
        <p:spPr>
          <a:xfrm>
            <a:off x="0" y="6314785"/>
            <a:ext cx="12192000" cy="546100"/>
          </a:xfrm>
          <a:prstGeom prst="rect">
            <a:avLst/>
          </a:prstGeom>
          <a:solidFill>
            <a:srgbClr val="53B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A2C481-9472-2846-BBDA-2F421BEFD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09" b="10909"/>
          <a:stretch/>
        </p:blipFill>
        <p:spPr>
          <a:xfrm>
            <a:off x="9162893" y="6311898"/>
            <a:ext cx="584200" cy="5461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C36307-29CD-E443-8722-F0D52F991768}"/>
              </a:ext>
            </a:extLst>
          </p:cNvPr>
          <p:cNvSpPr/>
          <p:nvPr/>
        </p:nvSpPr>
        <p:spPr>
          <a:xfrm>
            <a:off x="9421091" y="6311900"/>
            <a:ext cx="2770908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11C5EDD-DFBC-0E4E-B5C7-C6D3B00E92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410"/>
          <a:stretch/>
        </p:blipFill>
        <p:spPr>
          <a:xfrm>
            <a:off x="9747093" y="6090117"/>
            <a:ext cx="1890029" cy="7678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FAA7BE-E116-DA4B-B7B7-B55E8315CEF3}"/>
              </a:ext>
            </a:extLst>
          </p:cNvPr>
          <p:cNvSpPr/>
          <p:nvPr/>
        </p:nvSpPr>
        <p:spPr>
          <a:xfrm flipH="1">
            <a:off x="1" y="6246667"/>
            <a:ext cx="12191999" cy="68118"/>
          </a:xfrm>
          <a:prstGeom prst="rect">
            <a:avLst/>
          </a:prstGeom>
          <a:solidFill>
            <a:srgbClr val="CCE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Afbeelding 3">
            <a:extLst>
              <a:ext uri="{FF2B5EF4-FFF2-40B4-BE49-F238E27FC236}">
                <a16:creationId xmlns:a16="http://schemas.microsoft.com/office/drawing/2014/main" id="{765B80DF-FB41-6844-B454-56B7FAC8F9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543" r="70274"/>
          <a:stretch>
            <a:fillRect/>
          </a:stretch>
        </p:blipFill>
        <p:spPr>
          <a:xfrm>
            <a:off x="10877239" y="569080"/>
            <a:ext cx="562402" cy="62091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  <p:cxnSp>
        <p:nvCxnSpPr>
          <p:cNvPr id="14" name="Rechte verbindingslijn 12">
            <a:extLst>
              <a:ext uri="{FF2B5EF4-FFF2-40B4-BE49-F238E27FC236}">
                <a16:creationId xmlns:a16="http://schemas.microsoft.com/office/drawing/2014/main" id="{EA548840-2360-4749-9269-F69122111E86}"/>
              </a:ext>
            </a:extLst>
          </p:cNvPr>
          <p:cNvCxnSpPr/>
          <p:nvPr/>
        </p:nvCxnSpPr>
        <p:spPr>
          <a:xfrm>
            <a:off x="741251" y="1182291"/>
            <a:ext cx="10070673" cy="22451"/>
          </a:xfrm>
          <a:prstGeom prst="line">
            <a:avLst/>
          </a:prstGeom>
          <a:ln w="25400" cmpd="sng">
            <a:solidFill>
              <a:srgbClr val="53BAA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1">
            <a:extLst>
              <a:ext uri="{FF2B5EF4-FFF2-40B4-BE49-F238E27FC236}">
                <a16:creationId xmlns:a16="http://schemas.microsoft.com/office/drawing/2014/main" id="{BEE8E463-8FF9-AD47-86A8-84FA845E53E7}"/>
              </a:ext>
            </a:extLst>
          </p:cNvPr>
          <p:cNvSpPr txBox="1"/>
          <p:nvPr/>
        </p:nvSpPr>
        <p:spPr>
          <a:xfrm>
            <a:off x="720822" y="310736"/>
            <a:ext cx="941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3BAAD"/>
                </a:solidFill>
                <a:latin typeface="Aptos" panose="020B0004020202020204" pitchFamily="34" charset="0"/>
                <a:cs typeface="Segoe UI Semibold" panose="020B0502040204020203" pitchFamily="34" charset="0"/>
              </a:rPr>
              <a:t>Tips for parents</a:t>
            </a:r>
            <a:endParaRPr lang="en-GB" sz="3600" b="1" dirty="0">
              <a:latin typeface="Aptos" panose="020B0004020202020204" pitchFamily="34" charset="0"/>
              <a:cs typeface="Segoe UI Semibold" panose="020B0502040204020203" pitchFamily="34" charset="0"/>
            </a:endParaRPr>
          </a:p>
        </p:txBody>
      </p:sp>
      <p:pic>
        <p:nvPicPr>
          <p:cNvPr id="8194" name="Picture 2" descr="De basisvaardigheden voor het goede gesprek | Leiderschap &amp; Inzetbaarheid}">
            <a:extLst>
              <a:ext uri="{FF2B5EF4-FFF2-40B4-BE49-F238E27FC236}">
                <a16:creationId xmlns:a16="http://schemas.microsoft.com/office/drawing/2014/main" id="{7821C4C7-78D3-E30E-115A-5BF3397AB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2" y="1356867"/>
            <a:ext cx="8417377" cy="473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chrift 210x165mm lijn 80blz assorti">
            <a:extLst>
              <a:ext uri="{FF2B5EF4-FFF2-40B4-BE49-F238E27FC236}">
                <a16:creationId xmlns:a16="http://schemas.microsoft.com/office/drawing/2014/main" id="{966B2312-A679-B058-8C7D-C4C8D4B65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993" y="2203443"/>
            <a:ext cx="2438718" cy="301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707146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DC873-28DB-E9C9-107F-AD8061336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CED9C7-6C48-82D7-CAAB-AAC526FCB6A6}"/>
              </a:ext>
            </a:extLst>
          </p:cNvPr>
          <p:cNvSpPr/>
          <p:nvPr/>
        </p:nvSpPr>
        <p:spPr>
          <a:xfrm>
            <a:off x="0" y="6314785"/>
            <a:ext cx="12192000" cy="546100"/>
          </a:xfrm>
          <a:prstGeom prst="rect">
            <a:avLst/>
          </a:prstGeom>
          <a:solidFill>
            <a:srgbClr val="53B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2638E3-E242-72BE-A0AD-C8506B7E6B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09" b="10909"/>
          <a:stretch/>
        </p:blipFill>
        <p:spPr>
          <a:xfrm>
            <a:off x="9162893" y="6311898"/>
            <a:ext cx="584200" cy="5461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76F7C1-53CE-D756-9C1E-1F29B38FDA50}"/>
              </a:ext>
            </a:extLst>
          </p:cNvPr>
          <p:cNvSpPr/>
          <p:nvPr/>
        </p:nvSpPr>
        <p:spPr>
          <a:xfrm>
            <a:off x="9421091" y="6311900"/>
            <a:ext cx="2770908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92A96B7-B200-7BAE-A910-E0D1BCB3E5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410"/>
          <a:stretch/>
        </p:blipFill>
        <p:spPr>
          <a:xfrm>
            <a:off x="9747093" y="6090117"/>
            <a:ext cx="1890029" cy="7678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F4082C-271E-BC6E-5D58-665EA3AC43FB}"/>
              </a:ext>
            </a:extLst>
          </p:cNvPr>
          <p:cNvSpPr/>
          <p:nvPr/>
        </p:nvSpPr>
        <p:spPr>
          <a:xfrm flipH="1">
            <a:off x="1" y="6246667"/>
            <a:ext cx="12191999" cy="68118"/>
          </a:xfrm>
          <a:prstGeom prst="rect">
            <a:avLst/>
          </a:prstGeom>
          <a:solidFill>
            <a:srgbClr val="CCE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Afbeelding 3">
            <a:extLst>
              <a:ext uri="{FF2B5EF4-FFF2-40B4-BE49-F238E27FC236}">
                <a16:creationId xmlns:a16="http://schemas.microsoft.com/office/drawing/2014/main" id="{CD255D8F-604D-510E-8F35-710784FAE1C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543" r="70274"/>
          <a:stretch>
            <a:fillRect/>
          </a:stretch>
        </p:blipFill>
        <p:spPr>
          <a:xfrm>
            <a:off x="10877239" y="569080"/>
            <a:ext cx="562402" cy="62091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  <p:cxnSp>
        <p:nvCxnSpPr>
          <p:cNvPr id="14" name="Rechte verbindingslijn 12">
            <a:extLst>
              <a:ext uri="{FF2B5EF4-FFF2-40B4-BE49-F238E27FC236}">
                <a16:creationId xmlns:a16="http://schemas.microsoft.com/office/drawing/2014/main" id="{3DEE2894-37FE-3AEF-CE61-1052E0A4F7F0}"/>
              </a:ext>
            </a:extLst>
          </p:cNvPr>
          <p:cNvCxnSpPr/>
          <p:nvPr/>
        </p:nvCxnSpPr>
        <p:spPr>
          <a:xfrm>
            <a:off x="741251" y="1182291"/>
            <a:ext cx="10070673" cy="22451"/>
          </a:xfrm>
          <a:prstGeom prst="line">
            <a:avLst/>
          </a:prstGeom>
          <a:ln w="25400" cmpd="sng">
            <a:solidFill>
              <a:srgbClr val="53BAA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1">
            <a:extLst>
              <a:ext uri="{FF2B5EF4-FFF2-40B4-BE49-F238E27FC236}">
                <a16:creationId xmlns:a16="http://schemas.microsoft.com/office/drawing/2014/main" id="{64E6B0EC-303F-D27A-1DD8-0A31EAC2596E}"/>
              </a:ext>
            </a:extLst>
          </p:cNvPr>
          <p:cNvSpPr txBox="1"/>
          <p:nvPr/>
        </p:nvSpPr>
        <p:spPr>
          <a:xfrm>
            <a:off x="720822" y="310736"/>
            <a:ext cx="941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3BAAD"/>
                </a:solidFill>
                <a:latin typeface="Aptos" panose="020B0004020202020204" pitchFamily="34" charset="0"/>
                <a:cs typeface="Segoe UI Semibold" panose="020B0502040204020203" pitchFamily="34" charset="0"/>
              </a:rPr>
              <a:t>Goodbye and questions</a:t>
            </a:r>
            <a:endParaRPr lang="en-GB" sz="3600" b="1" dirty="0">
              <a:latin typeface="Aptos" panose="020B0004020202020204" pitchFamily="34" charset="0"/>
              <a:cs typeface="Segoe UI Semibold" panose="020B0502040204020203" pitchFamily="34" charset="0"/>
            </a:endParaRPr>
          </a:p>
        </p:txBody>
      </p:sp>
      <p:pic>
        <p:nvPicPr>
          <p:cNvPr id="5" name="Afbeelding 4" descr="Afbeelding met clipart, tekening, tekenfilm, schets&#10;&#10;Automatisch gegenereerde beschrijving">
            <a:extLst>
              <a:ext uri="{FF2B5EF4-FFF2-40B4-BE49-F238E27FC236}">
                <a16:creationId xmlns:a16="http://schemas.microsoft.com/office/drawing/2014/main" id="{15A9DE45-0D54-C6BB-9BE2-83EB172023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9050" y="1371502"/>
            <a:ext cx="6694672" cy="487372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FBF9B84-F9ED-E3F9-9AA2-C2866B0D5371}"/>
              </a:ext>
            </a:extLst>
          </p:cNvPr>
          <p:cNvSpPr txBox="1"/>
          <p:nvPr/>
        </p:nvSpPr>
        <p:spPr>
          <a:xfrm>
            <a:off x="1162715" y="2526580"/>
            <a:ext cx="4240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Natasja</a:t>
            </a:r>
            <a:r>
              <a:rPr lang="it-IT" sz="1400" b="1" dirty="0"/>
              <a:t> Jochems</a:t>
            </a:r>
          </a:p>
          <a:p>
            <a:r>
              <a:rPr lang="it-IT" sz="1400" dirty="0" err="1"/>
              <a:t>n.jochems@haarlemmermeerlyceum.nl</a:t>
            </a:r>
            <a:endParaRPr lang="it-IT" sz="1400" dirty="0"/>
          </a:p>
          <a:p>
            <a:r>
              <a:rPr lang="it-IT" sz="1400" dirty="0" err="1"/>
              <a:t>Student</a:t>
            </a:r>
            <a:r>
              <a:rPr lang="it-IT" sz="1400" dirty="0"/>
              <a:t> counselor </a:t>
            </a:r>
            <a:r>
              <a:rPr lang="it-IT" sz="1400" dirty="0" err="1"/>
              <a:t>Havo</a:t>
            </a:r>
            <a:endParaRPr lang="it-IT" sz="1400" dirty="0"/>
          </a:p>
          <a:p>
            <a:r>
              <a:rPr lang="it-IT" sz="1400" dirty="0"/>
              <a:t>Art </a:t>
            </a:r>
            <a:r>
              <a:rPr lang="it-IT" sz="1400" dirty="0" err="1"/>
              <a:t>teacher</a:t>
            </a:r>
            <a:endParaRPr lang="it-IT" sz="14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F90FA87-D7FD-F40D-4C7E-2A8C5E4FFCF1}"/>
              </a:ext>
            </a:extLst>
          </p:cNvPr>
          <p:cNvSpPr txBox="1"/>
          <p:nvPr/>
        </p:nvSpPr>
        <p:spPr>
          <a:xfrm>
            <a:off x="4536427" y="2474893"/>
            <a:ext cx="4240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Patriek</a:t>
            </a:r>
            <a:r>
              <a:rPr lang="it-IT" sz="1400" b="1" dirty="0"/>
              <a:t> </a:t>
            </a:r>
            <a:r>
              <a:rPr lang="it-IT" sz="1400" b="1" dirty="0" err="1"/>
              <a:t>Tromp</a:t>
            </a:r>
            <a:endParaRPr lang="it-IT" sz="1400" b="1" dirty="0"/>
          </a:p>
          <a:p>
            <a:r>
              <a:rPr lang="it-IT" sz="1400" dirty="0" err="1"/>
              <a:t>p.tromp@haarlemmermeerlyceum.nl</a:t>
            </a:r>
            <a:endParaRPr lang="it-IT" sz="1400" dirty="0"/>
          </a:p>
          <a:p>
            <a:r>
              <a:rPr lang="it-IT" sz="1400" dirty="0" err="1"/>
              <a:t>Student</a:t>
            </a:r>
            <a:r>
              <a:rPr lang="it-IT" sz="1400" dirty="0"/>
              <a:t> counselor VWO</a:t>
            </a:r>
          </a:p>
          <a:p>
            <a:r>
              <a:rPr lang="it-IT" sz="1400" dirty="0" err="1"/>
              <a:t>Economics</a:t>
            </a:r>
            <a:r>
              <a:rPr lang="it-IT" sz="1400" dirty="0"/>
              <a:t> </a:t>
            </a:r>
            <a:r>
              <a:rPr lang="it-IT" sz="1400" dirty="0" err="1"/>
              <a:t>teacher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556864579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/>
          <p:cNvSpPr/>
          <p:nvPr/>
        </p:nvSpPr>
        <p:spPr>
          <a:xfrm>
            <a:off x="9162893" y="578748"/>
            <a:ext cx="1817255" cy="1718133"/>
          </a:xfrm>
          <a:prstGeom prst="ellipse">
            <a:avLst/>
          </a:prstGeom>
          <a:solidFill>
            <a:srgbClr val="53B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E9260F-FFD3-014C-887C-2FBBE668DF36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53B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A2C481-9472-2846-BBDA-2F421BEFD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09" b="10909"/>
          <a:stretch/>
        </p:blipFill>
        <p:spPr>
          <a:xfrm>
            <a:off x="9162893" y="6311898"/>
            <a:ext cx="584200" cy="5461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C36307-29CD-E443-8722-F0D52F991768}"/>
              </a:ext>
            </a:extLst>
          </p:cNvPr>
          <p:cNvSpPr/>
          <p:nvPr/>
        </p:nvSpPr>
        <p:spPr>
          <a:xfrm>
            <a:off x="9421091" y="6311900"/>
            <a:ext cx="2770908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4824DF9-A7B2-8647-A2C6-027B286E7E93}"/>
              </a:ext>
            </a:extLst>
          </p:cNvPr>
          <p:cNvSpPr/>
          <p:nvPr/>
        </p:nvSpPr>
        <p:spPr>
          <a:xfrm>
            <a:off x="0" y="578749"/>
            <a:ext cx="10058400" cy="1718133"/>
          </a:xfrm>
          <a:prstGeom prst="rect">
            <a:avLst/>
          </a:prstGeom>
          <a:solidFill>
            <a:srgbClr val="53B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nl-NL" sz="3200" b="1" dirty="0">
                <a:latin typeface="Aptos" panose="020B0004020202020204" pitchFamily="34" charset="0"/>
                <a:cs typeface="Segoe UI" panose="020B0502040204020203" pitchFamily="34" charset="0"/>
              </a:rPr>
              <a:t>Webinar: ‘Help mijn kind moet een studie kiezen’</a:t>
            </a:r>
          </a:p>
          <a:p>
            <a:pPr algn="r"/>
            <a:r>
              <a:rPr lang="nl-NL" sz="3200" b="1" dirty="0">
                <a:solidFill>
                  <a:srgbClr val="FBE90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‘Help </a:t>
            </a:r>
            <a:r>
              <a:rPr lang="nl-NL" sz="3200" b="1" dirty="0" err="1">
                <a:solidFill>
                  <a:srgbClr val="FBE90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my</a:t>
            </a:r>
            <a:r>
              <a:rPr lang="nl-NL" sz="3200" b="1" dirty="0">
                <a:solidFill>
                  <a:srgbClr val="FBE90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nl-NL" sz="3200" b="1" dirty="0" err="1">
                <a:solidFill>
                  <a:srgbClr val="FBE90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child</a:t>
            </a:r>
            <a:r>
              <a:rPr lang="nl-NL" sz="3200" b="1" dirty="0">
                <a:solidFill>
                  <a:srgbClr val="FBE90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nl-NL" sz="3200" b="1" dirty="0" err="1">
                <a:solidFill>
                  <a:srgbClr val="FBE90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find</a:t>
            </a:r>
            <a:r>
              <a:rPr lang="nl-NL" sz="3200" b="1" dirty="0">
                <a:solidFill>
                  <a:srgbClr val="FBE900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 a course’</a:t>
            </a:r>
          </a:p>
          <a:p>
            <a:pPr algn="ctr"/>
            <a:endParaRPr lang="nl-NL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11C5EDD-DFBC-0E4E-B5C7-C6D3B00E92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099"/>
          <a:stretch/>
        </p:blipFill>
        <p:spPr>
          <a:xfrm>
            <a:off x="9747093" y="6090117"/>
            <a:ext cx="1890029" cy="7610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FAA7BE-E116-DA4B-B7B7-B55E8315CEF3}"/>
              </a:ext>
            </a:extLst>
          </p:cNvPr>
          <p:cNvSpPr/>
          <p:nvPr/>
        </p:nvSpPr>
        <p:spPr>
          <a:xfrm flipH="1">
            <a:off x="1" y="6260243"/>
            <a:ext cx="12191999" cy="68118"/>
          </a:xfrm>
          <a:prstGeom prst="rect">
            <a:avLst/>
          </a:prstGeom>
          <a:solidFill>
            <a:srgbClr val="CCE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242" name="Picture 2" descr="Hoe maak ik een goede studiekeuze?">
            <a:extLst>
              <a:ext uri="{FF2B5EF4-FFF2-40B4-BE49-F238E27FC236}">
                <a16:creationId xmlns:a16="http://schemas.microsoft.com/office/drawing/2014/main" id="{8F063D4F-7F78-FB5A-1B53-2F486F723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55" y="2398051"/>
            <a:ext cx="7078945" cy="370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130383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E9260F-FFD3-014C-887C-2FBBE668DF36}"/>
              </a:ext>
            </a:extLst>
          </p:cNvPr>
          <p:cNvSpPr/>
          <p:nvPr/>
        </p:nvSpPr>
        <p:spPr>
          <a:xfrm>
            <a:off x="0" y="6314785"/>
            <a:ext cx="12192000" cy="546100"/>
          </a:xfrm>
          <a:prstGeom prst="rect">
            <a:avLst/>
          </a:prstGeom>
          <a:solidFill>
            <a:srgbClr val="53B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A2C481-9472-2846-BBDA-2F421BEFD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09" b="10909"/>
          <a:stretch/>
        </p:blipFill>
        <p:spPr>
          <a:xfrm>
            <a:off x="9162893" y="6311898"/>
            <a:ext cx="584200" cy="5461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C36307-29CD-E443-8722-F0D52F991768}"/>
              </a:ext>
            </a:extLst>
          </p:cNvPr>
          <p:cNvSpPr/>
          <p:nvPr/>
        </p:nvSpPr>
        <p:spPr>
          <a:xfrm>
            <a:off x="9421091" y="6311900"/>
            <a:ext cx="2770908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11C5EDD-DFBC-0E4E-B5C7-C6D3B00E92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410"/>
          <a:stretch/>
        </p:blipFill>
        <p:spPr>
          <a:xfrm>
            <a:off x="9747093" y="6090117"/>
            <a:ext cx="1890029" cy="7678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FAA7BE-E116-DA4B-B7B7-B55E8315CEF3}"/>
              </a:ext>
            </a:extLst>
          </p:cNvPr>
          <p:cNvSpPr/>
          <p:nvPr/>
        </p:nvSpPr>
        <p:spPr>
          <a:xfrm flipH="1">
            <a:off x="1" y="6246667"/>
            <a:ext cx="12191999" cy="68118"/>
          </a:xfrm>
          <a:prstGeom prst="rect">
            <a:avLst/>
          </a:prstGeom>
          <a:solidFill>
            <a:srgbClr val="CCE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Afbeelding 3">
            <a:extLst>
              <a:ext uri="{FF2B5EF4-FFF2-40B4-BE49-F238E27FC236}">
                <a16:creationId xmlns:a16="http://schemas.microsoft.com/office/drawing/2014/main" id="{765B80DF-FB41-6844-B454-56B7FAC8F9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543" r="70274"/>
          <a:stretch>
            <a:fillRect/>
          </a:stretch>
        </p:blipFill>
        <p:spPr>
          <a:xfrm>
            <a:off x="10877239" y="569080"/>
            <a:ext cx="562402" cy="62091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  <p:sp>
        <p:nvSpPr>
          <p:cNvPr id="13" name="Tekstvak 1">
            <a:extLst>
              <a:ext uri="{FF2B5EF4-FFF2-40B4-BE49-F238E27FC236}">
                <a16:creationId xmlns:a16="http://schemas.microsoft.com/office/drawing/2014/main" id="{1C58A4AC-3198-2145-9FA7-B5576A08B343}"/>
              </a:ext>
            </a:extLst>
          </p:cNvPr>
          <p:cNvSpPr txBox="1"/>
          <p:nvPr/>
        </p:nvSpPr>
        <p:spPr>
          <a:xfrm>
            <a:off x="720822" y="310736"/>
            <a:ext cx="941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3BAAD"/>
                </a:solidFill>
                <a:latin typeface="Aptos" panose="020B0004020202020204" pitchFamily="34" charset="0"/>
                <a:cs typeface="Segoe UI Semibold" panose="020B0502040204020203" pitchFamily="34" charset="0"/>
              </a:rPr>
              <a:t>Program</a:t>
            </a:r>
            <a:endParaRPr lang="en-GB" sz="3600" b="1" dirty="0">
              <a:latin typeface="Aptos" panose="020B0004020202020204" pitchFamily="34" charset="0"/>
              <a:cs typeface="Segoe UI Semibold" panose="020B0502040204020203" pitchFamily="34" charset="0"/>
            </a:endParaRPr>
          </a:p>
        </p:txBody>
      </p:sp>
      <p:cxnSp>
        <p:nvCxnSpPr>
          <p:cNvPr id="14" name="Rechte verbindingslijn 12">
            <a:extLst>
              <a:ext uri="{FF2B5EF4-FFF2-40B4-BE49-F238E27FC236}">
                <a16:creationId xmlns:a16="http://schemas.microsoft.com/office/drawing/2014/main" id="{EA548840-2360-4749-9269-F69122111E86}"/>
              </a:ext>
            </a:extLst>
          </p:cNvPr>
          <p:cNvCxnSpPr/>
          <p:nvPr/>
        </p:nvCxnSpPr>
        <p:spPr>
          <a:xfrm>
            <a:off x="741251" y="1182291"/>
            <a:ext cx="10070673" cy="22451"/>
          </a:xfrm>
          <a:prstGeom prst="line">
            <a:avLst/>
          </a:prstGeom>
          <a:ln w="25400" cmpd="sng">
            <a:solidFill>
              <a:srgbClr val="53BAA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4F7A09CB-CBA9-3FEF-02D0-C9090A05D229}"/>
              </a:ext>
            </a:extLst>
          </p:cNvPr>
          <p:cNvSpPr txBox="1"/>
          <p:nvPr/>
        </p:nvSpPr>
        <p:spPr>
          <a:xfrm>
            <a:off x="741251" y="1448634"/>
            <a:ext cx="80237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latin typeface="Aptos" panose="020B0004020202020204" pitchFamily="34" charset="0"/>
              </a:rPr>
              <a:t>Welcome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latin typeface="Aptos" panose="020B0004020202020204" pitchFamily="34" charset="0"/>
              </a:rPr>
              <a:t>(</a:t>
            </a:r>
            <a:r>
              <a:rPr lang="it-IT" sz="2800" dirty="0" err="1">
                <a:latin typeface="Aptos" panose="020B0004020202020204" pitchFamily="34" charset="0"/>
              </a:rPr>
              <a:t>Higher</a:t>
            </a:r>
            <a:r>
              <a:rPr lang="it-IT" sz="2800" dirty="0">
                <a:latin typeface="Aptos" panose="020B0004020202020204" pitchFamily="34" charset="0"/>
              </a:rPr>
              <a:t>) Dutch </a:t>
            </a:r>
            <a:r>
              <a:rPr lang="it-IT" sz="2800" dirty="0" err="1">
                <a:latin typeface="Aptos" panose="020B0004020202020204" pitchFamily="34" charset="0"/>
              </a:rPr>
              <a:t>education</a:t>
            </a:r>
            <a:r>
              <a:rPr lang="it-IT" sz="2800" dirty="0">
                <a:latin typeface="Aptos" panose="020B0004020202020204" pitchFamily="34" charset="0"/>
              </a:rPr>
              <a:t> system </a:t>
            </a:r>
            <a:r>
              <a:rPr lang="it-IT" sz="2800" dirty="0" err="1">
                <a:latin typeface="Aptos" panose="020B0004020202020204" pitchFamily="34" charset="0"/>
              </a:rPr>
              <a:t>explained</a:t>
            </a:r>
            <a:endParaRPr lang="it-IT" sz="2800" dirty="0"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>
                <a:latin typeface="Aptos" panose="020B0004020202020204" pitchFamily="34" charset="0"/>
              </a:rPr>
              <a:t>What</a:t>
            </a:r>
            <a:r>
              <a:rPr lang="it-IT" sz="2800" dirty="0">
                <a:latin typeface="Aptos" panose="020B0004020202020204" pitchFamily="34" charset="0"/>
              </a:rPr>
              <a:t> </a:t>
            </a:r>
            <a:r>
              <a:rPr lang="it-IT" sz="2800" dirty="0" err="1">
                <a:latin typeface="Aptos" panose="020B0004020202020204" pitchFamily="34" charset="0"/>
              </a:rPr>
              <a:t>courses</a:t>
            </a:r>
            <a:r>
              <a:rPr lang="it-IT" sz="2800" dirty="0">
                <a:latin typeface="Aptos" panose="020B0004020202020204" pitchFamily="34" charset="0"/>
              </a:rPr>
              <a:t> to look for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latin typeface="Aptos" panose="020B0004020202020204" pitchFamily="34" charset="0"/>
              </a:rPr>
              <a:t>The </a:t>
            </a:r>
            <a:r>
              <a:rPr lang="it-IT" sz="2800" dirty="0" err="1">
                <a:latin typeface="Aptos" panose="020B0004020202020204" pitchFamily="34" charset="0"/>
              </a:rPr>
              <a:t>searching</a:t>
            </a:r>
            <a:r>
              <a:rPr lang="it-IT" sz="2800" dirty="0">
                <a:latin typeface="Aptos" panose="020B0004020202020204" pitchFamily="34" charset="0"/>
              </a:rPr>
              <a:t> </a:t>
            </a:r>
            <a:r>
              <a:rPr lang="it-IT" sz="2800" dirty="0" err="1">
                <a:latin typeface="Aptos" panose="020B0004020202020204" pitchFamily="34" charset="0"/>
              </a:rPr>
              <a:t>process</a:t>
            </a:r>
            <a:endParaRPr lang="it-IT" sz="2800" dirty="0"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>
                <a:latin typeface="Aptos" panose="020B0004020202020204" pitchFamily="34" charset="0"/>
              </a:rPr>
              <a:t>Where</a:t>
            </a:r>
            <a:r>
              <a:rPr lang="it-IT" sz="2800" dirty="0">
                <a:latin typeface="Aptos" panose="020B0004020202020204" pitchFamily="34" charset="0"/>
              </a:rPr>
              <a:t>/</a:t>
            </a:r>
            <a:r>
              <a:rPr lang="it-IT" sz="2800" dirty="0" err="1">
                <a:latin typeface="Aptos" panose="020B0004020202020204" pitchFamily="34" charset="0"/>
              </a:rPr>
              <a:t>how</a:t>
            </a:r>
            <a:r>
              <a:rPr lang="it-IT" sz="2800" dirty="0">
                <a:latin typeface="Aptos" panose="020B0004020202020204" pitchFamily="34" charset="0"/>
              </a:rPr>
              <a:t> to look for </a:t>
            </a:r>
            <a:r>
              <a:rPr lang="it-IT" sz="2800" dirty="0" err="1">
                <a:latin typeface="Aptos" panose="020B0004020202020204" pitchFamily="34" charset="0"/>
              </a:rPr>
              <a:t>courses</a:t>
            </a:r>
            <a:endParaRPr lang="it-IT" sz="2800" dirty="0"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>
                <a:latin typeface="Aptos" panose="020B0004020202020204" pitchFamily="34" charset="0"/>
              </a:rPr>
              <a:t>Governmental</a:t>
            </a:r>
            <a:r>
              <a:rPr lang="it-IT" sz="2800" dirty="0">
                <a:latin typeface="Aptos" panose="020B0004020202020204" pitchFamily="34" charset="0"/>
              </a:rPr>
              <a:t> funding a </a:t>
            </a:r>
            <a:r>
              <a:rPr lang="it-IT" sz="2800" dirty="0" err="1">
                <a:latin typeface="Aptos" panose="020B0004020202020204" pitchFamily="34" charset="0"/>
              </a:rPr>
              <a:t>course</a:t>
            </a:r>
            <a:endParaRPr lang="it-IT" sz="2800" dirty="0"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latin typeface="Aptos" panose="020B0004020202020204" pitchFamily="34" charset="0"/>
              </a:rPr>
              <a:t>How to </a:t>
            </a:r>
            <a:r>
              <a:rPr lang="it-IT" sz="2800" dirty="0" err="1">
                <a:latin typeface="Aptos" panose="020B0004020202020204" pitchFamily="34" charset="0"/>
              </a:rPr>
              <a:t>sign</a:t>
            </a:r>
            <a:r>
              <a:rPr lang="it-IT" sz="2800" dirty="0">
                <a:latin typeface="Aptos" panose="020B0004020202020204" pitchFamily="34" charset="0"/>
              </a:rPr>
              <a:t>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latin typeface="Aptos" panose="020B0004020202020204" pitchFamily="34" charset="0"/>
              </a:rPr>
              <a:t>LOB activities </a:t>
            </a:r>
            <a:r>
              <a:rPr lang="it-IT" sz="2800" dirty="0" err="1">
                <a:latin typeface="Aptos" panose="020B0004020202020204" pitchFamily="34" charset="0"/>
              </a:rPr>
              <a:t>at</a:t>
            </a:r>
            <a:r>
              <a:rPr lang="it-IT" sz="2800" dirty="0">
                <a:latin typeface="Aptos" panose="020B0004020202020204" pitchFamily="34" charset="0"/>
              </a:rPr>
              <a:t> HLML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>
                <a:latin typeface="Aptos" panose="020B0004020202020204" pitchFamily="34" charset="0"/>
              </a:rPr>
              <a:t>Important</a:t>
            </a:r>
            <a:r>
              <a:rPr lang="it-IT" sz="2800" dirty="0">
                <a:latin typeface="Aptos" panose="020B0004020202020204" pitchFamily="34" charset="0"/>
              </a:rPr>
              <a:t> </a:t>
            </a:r>
            <a:r>
              <a:rPr lang="it-IT" sz="2800" dirty="0" err="1">
                <a:latin typeface="Aptos" panose="020B0004020202020204" pitchFamily="34" charset="0"/>
              </a:rPr>
              <a:t>dates</a:t>
            </a:r>
            <a:r>
              <a:rPr lang="it-IT" sz="2800" dirty="0">
                <a:latin typeface="Aptos" panose="020B00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>
                <a:latin typeface="Aptos" panose="020B0004020202020204" pitchFamily="34" charset="0"/>
              </a:rPr>
              <a:t>Tips</a:t>
            </a:r>
            <a:r>
              <a:rPr lang="it-IT" sz="2800" dirty="0">
                <a:latin typeface="Aptos" panose="020B0004020202020204" pitchFamily="34" charset="0"/>
              </a:rPr>
              <a:t> for </a:t>
            </a:r>
            <a:r>
              <a:rPr lang="it-IT" sz="2800" dirty="0" err="1">
                <a:latin typeface="Aptos" panose="020B0004020202020204" pitchFamily="34" charset="0"/>
              </a:rPr>
              <a:t>parents</a:t>
            </a:r>
            <a:endParaRPr lang="it-IT" sz="2800" dirty="0">
              <a:latin typeface="Aptos" panose="020B0004020202020204" pitchFamily="34" charset="0"/>
            </a:endParaRP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0021325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E9260F-FFD3-014C-887C-2FBBE668DF36}"/>
              </a:ext>
            </a:extLst>
          </p:cNvPr>
          <p:cNvSpPr/>
          <p:nvPr/>
        </p:nvSpPr>
        <p:spPr>
          <a:xfrm>
            <a:off x="0" y="6314785"/>
            <a:ext cx="12192000" cy="546100"/>
          </a:xfrm>
          <a:prstGeom prst="rect">
            <a:avLst/>
          </a:prstGeom>
          <a:solidFill>
            <a:srgbClr val="53B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A2C481-9472-2846-BBDA-2F421BEFD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09" b="10909"/>
          <a:stretch/>
        </p:blipFill>
        <p:spPr>
          <a:xfrm>
            <a:off x="9162893" y="6311898"/>
            <a:ext cx="584200" cy="5461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C36307-29CD-E443-8722-F0D52F991768}"/>
              </a:ext>
            </a:extLst>
          </p:cNvPr>
          <p:cNvSpPr/>
          <p:nvPr/>
        </p:nvSpPr>
        <p:spPr>
          <a:xfrm>
            <a:off x="9421091" y="6311900"/>
            <a:ext cx="2770908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11C5EDD-DFBC-0E4E-B5C7-C6D3B00E92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410"/>
          <a:stretch/>
        </p:blipFill>
        <p:spPr>
          <a:xfrm>
            <a:off x="9747093" y="6090117"/>
            <a:ext cx="1890029" cy="7678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FAA7BE-E116-DA4B-B7B7-B55E8315CEF3}"/>
              </a:ext>
            </a:extLst>
          </p:cNvPr>
          <p:cNvSpPr/>
          <p:nvPr/>
        </p:nvSpPr>
        <p:spPr>
          <a:xfrm flipH="1">
            <a:off x="1" y="6246667"/>
            <a:ext cx="12191999" cy="68118"/>
          </a:xfrm>
          <a:prstGeom prst="rect">
            <a:avLst/>
          </a:prstGeom>
          <a:solidFill>
            <a:srgbClr val="CCE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Afbeelding 3">
            <a:extLst>
              <a:ext uri="{FF2B5EF4-FFF2-40B4-BE49-F238E27FC236}">
                <a16:creationId xmlns:a16="http://schemas.microsoft.com/office/drawing/2014/main" id="{765B80DF-FB41-6844-B454-56B7FAC8F9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543" r="70274"/>
          <a:stretch>
            <a:fillRect/>
          </a:stretch>
        </p:blipFill>
        <p:spPr>
          <a:xfrm>
            <a:off x="10877239" y="569080"/>
            <a:ext cx="562402" cy="62091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  <p:sp>
        <p:nvSpPr>
          <p:cNvPr id="13" name="Tekstvak 1">
            <a:extLst>
              <a:ext uri="{FF2B5EF4-FFF2-40B4-BE49-F238E27FC236}">
                <a16:creationId xmlns:a16="http://schemas.microsoft.com/office/drawing/2014/main" id="{1C58A4AC-3198-2145-9FA7-B5576A08B343}"/>
              </a:ext>
            </a:extLst>
          </p:cNvPr>
          <p:cNvSpPr txBox="1"/>
          <p:nvPr/>
        </p:nvSpPr>
        <p:spPr>
          <a:xfrm>
            <a:off x="720822" y="310736"/>
            <a:ext cx="941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7BAAD"/>
                </a:solidFill>
                <a:latin typeface="Aptos" panose="020B0004020202020204" pitchFamily="34" charset="0"/>
                <a:cs typeface="Segoe UI Semibold" panose="020B0502040204020203" pitchFamily="34" charset="0"/>
              </a:rPr>
              <a:t>Welcome</a:t>
            </a:r>
          </a:p>
        </p:txBody>
      </p:sp>
      <p:cxnSp>
        <p:nvCxnSpPr>
          <p:cNvPr id="14" name="Rechte verbindingslijn 12">
            <a:extLst>
              <a:ext uri="{FF2B5EF4-FFF2-40B4-BE49-F238E27FC236}">
                <a16:creationId xmlns:a16="http://schemas.microsoft.com/office/drawing/2014/main" id="{EA548840-2360-4749-9269-F69122111E86}"/>
              </a:ext>
            </a:extLst>
          </p:cNvPr>
          <p:cNvCxnSpPr/>
          <p:nvPr/>
        </p:nvCxnSpPr>
        <p:spPr>
          <a:xfrm>
            <a:off x="741251" y="1182291"/>
            <a:ext cx="10070673" cy="22451"/>
          </a:xfrm>
          <a:prstGeom prst="line">
            <a:avLst/>
          </a:prstGeom>
          <a:ln w="25400" cmpd="sng">
            <a:solidFill>
              <a:srgbClr val="53BAA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4F7A09CB-CBA9-3FEF-02D0-C9090A05D229}"/>
              </a:ext>
            </a:extLst>
          </p:cNvPr>
          <p:cNvSpPr txBox="1"/>
          <p:nvPr/>
        </p:nvSpPr>
        <p:spPr>
          <a:xfrm>
            <a:off x="1373265" y="1429966"/>
            <a:ext cx="10405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Welcome </a:t>
            </a:r>
            <a:r>
              <a:rPr lang="it-IT" sz="2800" dirty="0" err="1"/>
              <a:t>parents</a:t>
            </a:r>
            <a:r>
              <a:rPr lang="it-IT" sz="2800" dirty="0"/>
              <a:t> and </a:t>
            </a:r>
            <a:r>
              <a:rPr lang="it-IT" sz="2800" dirty="0" err="1"/>
              <a:t>students</a:t>
            </a:r>
            <a:r>
              <a:rPr lang="it-IT" sz="2800" dirty="0"/>
              <a:t> of H4 – H5 – V4 – V5 – V6 </a:t>
            </a:r>
          </a:p>
        </p:txBody>
      </p:sp>
      <p:pic>
        <p:nvPicPr>
          <p:cNvPr id="6" name="Afbeelding 5" descr="Afbeelding met glimlach, Menselijk gezicht, persoon, Tand&#10;&#10;Automatisch gegenereerde beschrijving">
            <a:extLst>
              <a:ext uri="{FF2B5EF4-FFF2-40B4-BE49-F238E27FC236}">
                <a16:creationId xmlns:a16="http://schemas.microsoft.com/office/drawing/2014/main" id="{359FC633-EF65-D9F1-D86D-D88555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955" b="7956"/>
          <a:stretch/>
        </p:blipFill>
        <p:spPr>
          <a:xfrm>
            <a:off x="1258408" y="2032961"/>
            <a:ext cx="4589632" cy="3181823"/>
          </a:xfrm>
          <a:prstGeom prst="rect">
            <a:avLst/>
          </a:prstGeom>
        </p:spPr>
      </p:pic>
      <p:pic>
        <p:nvPicPr>
          <p:cNvPr id="12" name="Afbeelding 11" descr="Afbeelding met glimlach, persoon, Menselijk gezicht, person&#10;&#10;Automatisch gegenereerde beschrijving">
            <a:extLst>
              <a:ext uri="{FF2B5EF4-FFF2-40B4-BE49-F238E27FC236}">
                <a16:creationId xmlns:a16="http://schemas.microsoft.com/office/drawing/2014/main" id="{A4072C52-ACA5-F602-0275-AC2F592F790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14"/>
          <a:stretch/>
        </p:blipFill>
        <p:spPr>
          <a:xfrm>
            <a:off x="6343962" y="2032961"/>
            <a:ext cx="4260667" cy="3196368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B1B6B473-439A-80E4-8D15-971ED3C1D44B}"/>
              </a:ext>
            </a:extLst>
          </p:cNvPr>
          <p:cNvSpPr txBox="1"/>
          <p:nvPr/>
        </p:nvSpPr>
        <p:spPr>
          <a:xfrm>
            <a:off x="1258408" y="5298033"/>
            <a:ext cx="4240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Natasja</a:t>
            </a:r>
            <a:r>
              <a:rPr lang="it-IT" sz="1400" b="1" dirty="0"/>
              <a:t> Jochems</a:t>
            </a:r>
          </a:p>
          <a:p>
            <a:r>
              <a:rPr lang="it-IT" sz="1400" dirty="0" err="1"/>
              <a:t>n.jochems@haarlemmermeerlyceum.nl</a:t>
            </a:r>
            <a:endParaRPr lang="it-IT" sz="1400" dirty="0"/>
          </a:p>
          <a:p>
            <a:r>
              <a:rPr lang="it-IT" sz="1400" dirty="0" err="1"/>
              <a:t>Student</a:t>
            </a:r>
            <a:r>
              <a:rPr lang="it-IT" sz="1400" dirty="0"/>
              <a:t> counselor </a:t>
            </a:r>
            <a:r>
              <a:rPr lang="it-IT" sz="1400" dirty="0" err="1"/>
              <a:t>Havo</a:t>
            </a:r>
            <a:endParaRPr lang="it-IT" sz="1400" dirty="0"/>
          </a:p>
          <a:p>
            <a:r>
              <a:rPr lang="it-IT" sz="1400" dirty="0"/>
              <a:t>Art </a:t>
            </a:r>
            <a:r>
              <a:rPr lang="it-IT" sz="1400" dirty="0" err="1"/>
              <a:t>teacher</a:t>
            </a:r>
            <a:endParaRPr lang="it-IT" sz="1400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989F618-3A8A-41D7-FF32-853B938D9704}"/>
              </a:ext>
            </a:extLst>
          </p:cNvPr>
          <p:cNvSpPr txBox="1"/>
          <p:nvPr/>
        </p:nvSpPr>
        <p:spPr>
          <a:xfrm>
            <a:off x="6343962" y="5227292"/>
            <a:ext cx="4240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Patriek</a:t>
            </a:r>
            <a:r>
              <a:rPr lang="it-IT" sz="1400" b="1" dirty="0"/>
              <a:t> </a:t>
            </a:r>
            <a:r>
              <a:rPr lang="it-IT" sz="1400" b="1" dirty="0" err="1"/>
              <a:t>Tromp</a:t>
            </a:r>
            <a:endParaRPr lang="it-IT" sz="1400" b="1" dirty="0"/>
          </a:p>
          <a:p>
            <a:r>
              <a:rPr lang="it-IT" sz="1400" dirty="0" err="1"/>
              <a:t>p.tromp@haarlemmermeerlyceum.nl</a:t>
            </a:r>
            <a:endParaRPr lang="it-IT" sz="1400" dirty="0"/>
          </a:p>
          <a:p>
            <a:r>
              <a:rPr lang="it-IT" sz="1400" dirty="0" err="1"/>
              <a:t>Student</a:t>
            </a:r>
            <a:r>
              <a:rPr lang="it-IT" sz="1400" dirty="0"/>
              <a:t> counselor VWO</a:t>
            </a:r>
          </a:p>
          <a:p>
            <a:r>
              <a:rPr lang="it-IT" sz="1400" dirty="0" err="1"/>
              <a:t>Economics</a:t>
            </a:r>
            <a:r>
              <a:rPr lang="it-IT" sz="1400" dirty="0"/>
              <a:t> </a:t>
            </a:r>
            <a:r>
              <a:rPr lang="it-IT" sz="1400" dirty="0" err="1"/>
              <a:t>teacher</a:t>
            </a:r>
            <a:endParaRPr lang="it-IT" sz="1400" dirty="0"/>
          </a:p>
        </p:txBody>
      </p:sp>
      <p:pic>
        <p:nvPicPr>
          <p:cNvPr id="1026" name="Picture 2" descr="Chat - Free interface icons">
            <a:extLst>
              <a:ext uri="{FF2B5EF4-FFF2-40B4-BE49-F238E27FC236}">
                <a16:creationId xmlns:a16="http://schemas.microsoft.com/office/drawing/2014/main" id="{C2682A11-D786-6C71-A9BB-E3D0D7B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905" y="5317613"/>
            <a:ext cx="751016" cy="75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ockvector radio mic icon on white background. Simple element illustration  from Hardware concept. Microphone Icon. Mic sign. Karaoke microphone icon.  Broadcast mic sign. | Adobe Stock">
            <a:extLst>
              <a:ext uri="{FF2B5EF4-FFF2-40B4-BE49-F238E27FC236}">
                <a16:creationId xmlns:a16="http://schemas.microsoft.com/office/drawing/2014/main" id="{6C56C814-AD4B-FC95-93DD-9B5691FE4C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9"/>
          <a:stretch/>
        </p:blipFill>
        <p:spPr bwMode="auto">
          <a:xfrm>
            <a:off x="5244273" y="5288089"/>
            <a:ext cx="580486" cy="8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053432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E9260F-FFD3-014C-887C-2FBBE668DF36}"/>
              </a:ext>
            </a:extLst>
          </p:cNvPr>
          <p:cNvSpPr/>
          <p:nvPr/>
        </p:nvSpPr>
        <p:spPr>
          <a:xfrm>
            <a:off x="0" y="6314785"/>
            <a:ext cx="12192000" cy="546100"/>
          </a:xfrm>
          <a:prstGeom prst="rect">
            <a:avLst/>
          </a:prstGeom>
          <a:solidFill>
            <a:srgbClr val="53B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A2C481-9472-2846-BBDA-2F421BEFD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09" b="10909"/>
          <a:stretch/>
        </p:blipFill>
        <p:spPr>
          <a:xfrm>
            <a:off x="9162893" y="6311898"/>
            <a:ext cx="584200" cy="5461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C36307-29CD-E443-8722-F0D52F991768}"/>
              </a:ext>
            </a:extLst>
          </p:cNvPr>
          <p:cNvSpPr/>
          <p:nvPr/>
        </p:nvSpPr>
        <p:spPr>
          <a:xfrm>
            <a:off x="9421091" y="6311900"/>
            <a:ext cx="2770908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11C5EDD-DFBC-0E4E-B5C7-C6D3B00E92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410"/>
          <a:stretch/>
        </p:blipFill>
        <p:spPr>
          <a:xfrm>
            <a:off x="9747093" y="6090117"/>
            <a:ext cx="1890029" cy="7678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FAA7BE-E116-DA4B-B7B7-B55E8315CEF3}"/>
              </a:ext>
            </a:extLst>
          </p:cNvPr>
          <p:cNvSpPr/>
          <p:nvPr/>
        </p:nvSpPr>
        <p:spPr>
          <a:xfrm flipH="1">
            <a:off x="1" y="6246667"/>
            <a:ext cx="12191999" cy="68118"/>
          </a:xfrm>
          <a:prstGeom prst="rect">
            <a:avLst/>
          </a:prstGeom>
          <a:solidFill>
            <a:srgbClr val="CCE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Afbeelding 3">
            <a:extLst>
              <a:ext uri="{FF2B5EF4-FFF2-40B4-BE49-F238E27FC236}">
                <a16:creationId xmlns:a16="http://schemas.microsoft.com/office/drawing/2014/main" id="{765B80DF-FB41-6844-B454-56B7FAC8F9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543" r="70274"/>
          <a:stretch>
            <a:fillRect/>
          </a:stretch>
        </p:blipFill>
        <p:spPr>
          <a:xfrm>
            <a:off x="10877239" y="569080"/>
            <a:ext cx="562402" cy="62091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  <p:sp>
        <p:nvSpPr>
          <p:cNvPr id="13" name="Tekstvak 1">
            <a:extLst>
              <a:ext uri="{FF2B5EF4-FFF2-40B4-BE49-F238E27FC236}">
                <a16:creationId xmlns:a16="http://schemas.microsoft.com/office/drawing/2014/main" id="{1C58A4AC-3198-2145-9FA7-B5576A08B343}"/>
              </a:ext>
            </a:extLst>
          </p:cNvPr>
          <p:cNvSpPr txBox="1"/>
          <p:nvPr/>
        </p:nvSpPr>
        <p:spPr>
          <a:xfrm>
            <a:off x="720822" y="310736"/>
            <a:ext cx="941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3BAAD"/>
                </a:solidFill>
                <a:latin typeface="Aptos" panose="020B0004020202020204" pitchFamily="34" charset="0"/>
                <a:cs typeface="Segoe UI Semibold" panose="020B0502040204020203" pitchFamily="34" charset="0"/>
              </a:rPr>
              <a:t>(Higher) education system</a:t>
            </a:r>
            <a:endParaRPr lang="en-GB" sz="3600" b="1" dirty="0">
              <a:latin typeface="Aptos" panose="020B0004020202020204" pitchFamily="34" charset="0"/>
              <a:cs typeface="Segoe UI Semibold" panose="020B0502040204020203" pitchFamily="34" charset="0"/>
            </a:endParaRPr>
          </a:p>
        </p:txBody>
      </p:sp>
      <p:cxnSp>
        <p:nvCxnSpPr>
          <p:cNvPr id="14" name="Rechte verbindingslijn 12">
            <a:extLst>
              <a:ext uri="{FF2B5EF4-FFF2-40B4-BE49-F238E27FC236}">
                <a16:creationId xmlns:a16="http://schemas.microsoft.com/office/drawing/2014/main" id="{EA548840-2360-4749-9269-F69122111E86}"/>
              </a:ext>
            </a:extLst>
          </p:cNvPr>
          <p:cNvCxnSpPr/>
          <p:nvPr/>
        </p:nvCxnSpPr>
        <p:spPr>
          <a:xfrm>
            <a:off x="741251" y="1182291"/>
            <a:ext cx="10070673" cy="22451"/>
          </a:xfrm>
          <a:prstGeom prst="line">
            <a:avLst/>
          </a:prstGeom>
          <a:ln w="25400" cmpd="sng">
            <a:solidFill>
              <a:srgbClr val="53BAA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Afbeelding met tekst, schermopname, diagram, ontwerp&#10;&#10;Automatisch gegenereerde beschrijving">
            <a:extLst>
              <a:ext uri="{FF2B5EF4-FFF2-40B4-BE49-F238E27FC236}">
                <a16:creationId xmlns:a16="http://schemas.microsoft.com/office/drawing/2014/main" id="{98E0FF65-B472-7F4B-2A2F-4AB6069F1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822" y="1377557"/>
            <a:ext cx="7990692" cy="4790157"/>
          </a:xfrm>
          <a:prstGeom prst="rect">
            <a:avLst/>
          </a:prstGeom>
        </p:spPr>
      </p:pic>
      <p:pic>
        <p:nvPicPr>
          <p:cNvPr id="15" name="Afbeelding 14" descr="Afbeelding met tekst, schermopname, diagram, ontwerp&#10;&#10;Automatisch gegenereerde beschrijving">
            <a:extLst>
              <a:ext uri="{FF2B5EF4-FFF2-40B4-BE49-F238E27FC236}">
                <a16:creationId xmlns:a16="http://schemas.microsoft.com/office/drawing/2014/main" id="{7ACFEEC2-5FE2-BE80-8816-5FD8DAADA1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537" y="1373649"/>
            <a:ext cx="7990692" cy="4790157"/>
          </a:xfrm>
          <a:prstGeom prst="corner">
            <a:avLst>
              <a:gd name="adj1" fmla="val 50000"/>
              <a:gd name="adj2" fmla="val 79666"/>
            </a:avLst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EE3F3014-294D-D9F8-D087-A8B87D3FE5AD}"/>
              </a:ext>
            </a:extLst>
          </p:cNvPr>
          <p:cNvSpPr txBox="1"/>
          <p:nvPr/>
        </p:nvSpPr>
        <p:spPr>
          <a:xfrm>
            <a:off x="8949585" y="2707257"/>
            <a:ext cx="2456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MBO</a:t>
            </a:r>
          </a:p>
          <a:p>
            <a:r>
              <a:rPr lang="nl-NL" sz="2800" dirty="0"/>
              <a:t>HBO</a:t>
            </a:r>
          </a:p>
          <a:p>
            <a:r>
              <a:rPr lang="nl-NL" sz="2800" dirty="0"/>
              <a:t>WO</a:t>
            </a:r>
          </a:p>
        </p:txBody>
      </p:sp>
    </p:spTree>
    <p:extLst>
      <p:ext uri="{BB962C8B-B14F-4D97-AF65-F5344CB8AC3E}">
        <p14:creationId xmlns:p14="http://schemas.microsoft.com/office/powerpoint/2010/main" val="86478520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E9260F-FFD3-014C-887C-2FBBE668DF36}"/>
              </a:ext>
            </a:extLst>
          </p:cNvPr>
          <p:cNvSpPr/>
          <p:nvPr/>
        </p:nvSpPr>
        <p:spPr>
          <a:xfrm>
            <a:off x="0" y="6314785"/>
            <a:ext cx="12192000" cy="546100"/>
          </a:xfrm>
          <a:prstGeom prst="rect">
            <a:avLst/>
          </a:prstGeom>
          <a:solidFill>
            <a:srgbClr val="53B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A2C481-9472-2846-BBDA-2F421BEFD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09" b="10909"/>
          <a:stretch/>
        </p:blipFill>
        <p:spPr>
          <a:xfrm>
            <a:off x="9162893" y="6311898"/>
            <a:ext cx="584200" cy="5461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C36307-29CD-E443-8722-F0D52F991768}"/>
              </a:ext>
            </a:extLst>
          </p:cNvPr>
          <p:cNvSpPr/>
          <p:nvPr/>
        </p:nvSpPr>
        <p:spPr>
          <a:xfrm>
            <a:off x="9421091" y="6311900"/>
            <a:ext cx="2770908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11C5EDD-DFBC-0E4E-B5C7-C6D3B00E92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410"/>
          <a:stretch/>
        </p:blipFill>
        <p:spPr>
          <a:xfrm>
            <a:off x="9747093" y="6090117"/>
            <a:ext cx="1890029" cy="7678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FAA7BE-E116-DA4B-B7B7-B55E8315CEF3}"/>
              </a:ext>
            </a:extLst>
          </p:cNvPr>
          <p:cNvSpPr/>
          <p:nvPr/>
        </p:nvSpPr>
        <p:spPr>
          <a:xfrm flipH="1">
            <a:off x="1" y="6246667"/>
            <a:ext cx="12191999" cy="68118"/>
          </a:xfrm>
          <a:prstGeom prst="rect">
            <a:avLst/>
          </a:prstGeom>
          <a:solidFill>
            <a:srgbClr val="CCE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Afbeelding 3">
            <a:extLst>
              <a:ext uri="{FF2B5EF4-FFF2-40B4-BE49-F238E27FC236}">
                <a16:creationId xmlns:a16="http://schemas.microsoft.com/office/drawing/2014/main" id="{765B80DF-FB41-6844-B454-56B7FAC8F9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543" r="70274"/>
          <a:stretch>
            <a:fillRect/>
          </a:stretch>
        </p:blipFill>
        <p:spPr>
          <a:xfrm>
            <a:off x="10877239" y="569080"/>
            <a:ext cx="562402" cy="62091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  <p:sp>
        <p:nvSpPr>
          <p:cNvPr id="13" name="Tekstvak 1">
            <a:extLst>
              <a:ext uri="{FF2B5EF4-FFF2-40B4-BE49-F238E27FC236}">
                <a16:creationId xmlns:a16="http://schemas.microsoft.com/office/drawing/2014/main" id="{1C58A4AC-3198-2145-9FA7-B5576A08B343}"/>
              </a:ext>
            </a:extLst>
          </p:cNvPr>
          <p:cNvSpPr txBox="1"/>
          <p:nvPr/>
        </p:nvSpPr>
        <p:spPr>
          <a:xfrm>
            <a:off x="720822" y="310736"/>
            <a:ext cx="941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3BAAD"/>
                </a:solidFill>
                <a:latin typeface="Aptos" panose="020B0004020202020204" pitchFamily="34" charset="0"/>
                <a:cs typeface="Segoe UI Semibold" panose="020B0502040204020203" pitchFamily="34" charset="0"/>
              </a:rPr>
              <a:t>(Higher) education system</a:t>
            </a:r>
            <a:endParaRPr lang="en-GB" sz="3600" b="1" dirty="0">
              <a:latin typeface="Aptos" panose="020B0004020202020204" pitchFamily="34" charset="0"/>
              <a:cs typeface="Segoe UI Semibold" panose="020B0502040204020203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E3F3014-294D-D9F8-D087-A8B87D3FE5AD}"/>
              </a:ext>
            </a:extLst>
          </p:cNvPr>
          <p:cNvSpPr txBox="1"/>
          <p:nvPr/>
        </p:nvSpPr>
        <p:spPr>
          <a:xfrm>
            <a:off x="8949585" y="2707257"/>
            <a:ext cx="2456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MBO</a:t>
            </a:r>
          </a:p>
          <a:p>
            <a:r>
              <a:rPr lang="nl-NL" sz="2800" dirty="0"/>
              <a:t>HBO</a:t>
            </a:r>
          </a:p>
          <a:p>
            <a:r>
              <a:rPr lang="nl-NL" sz="2800" dirty="0"/>
              <a:t>WO</a:t>
            </a:r>
          </a:p>
        </p:txBody>
      </p:sp>
      <p:grpSp>
        <p:nvGrpSpPr>
          <p:cNvPr id="28" name="Groep 27">
            <a:extLst>
              <a:ext uri="{FF2B5EF4-FFF2-40B4-BE49-F238E27FC236}">
                <a16:creationId xmlns:a16="http://schemas.microsoft.com/office/drawing/2014/main" id="{19266B06-2FA7-A30B-DACA-5D72D40FC34A}"/>
              </a:ext>
            </a:extLst>
          </p:cNvPr>
          <p:cNvGrpSpPr/>
          <p:nvPr/>
        </p:nvGrpSpPr>
        <p:grpSpPr>
          <a:xfrm>
            <a:off x="670717" y="1233602"/>
            <a:ext cx="9246751" cy="4781998"/>
            <a:chOff x="670717" y="1233602"/>
            <a:chExt cx="9246751" cy="4781998"/>
          </a:xfrm>
        </p:grpSpPr>
        <p:pic>
          <p:nvPicPr>
            <p:cNvPr id="5" name="Afbeelding 4" descr="Afbeelding met tekst, diagram, schermopname, Plan&#10;&#10;Automatisch gegenereerde beschrijving">
              <a:extLst>
                <a:ext uri="{FF2B5EF4-FFF2-40B4-BE49-F238E27FC236}">
                  <a16:creationId xmlns:a16="http://schemas.microsoft.com/office/drawing/2014/main" id="{DB891631-2AC4-4E23-E856-ABB7C0A625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718" b="5837"/>
            <a:stretch/>
          </p:blipFill>
          <p:spPr>
            <a:xfrm>
              <a:off x="670717" y="1244493"/>
              <a:ext cx="9246751" cy="4771107"/>
            </a:xfrm>
            <a:prstGeom prst="rect">
              <a:avLst/>
            </a:prstGeom>
          </p:spPr>
        </p:pic>
        <p:pic>
          <p:nvPicPr>
            <p:cNvPr id="18" name="Afbeelding 17" descr="Afbeelding met tekst, lijn, schermopname, Lettertype&#10;&#10;Automatisch gegenereerde beschrijving">
              <a:extLst>
                <a:ext uri="{FF2B5EF4-FFF2-40B4-BE49-F238E27FC236}">
                  <a16:creationId xmlns:a16="http://schemas.microsoft.com/office/drawing/2014/main" id="{2C0EB466-418C-F25F-B192-4FD74B53F0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494" r="2521"/>
            <a:stretch/>
          </p:blipFill>
          <p:spPr>
            <a:xfrm>
              <a:off x="806242" y="1233602"/>
              <a:ext cx="2909482" cy="1957821"/>
            </a:xfrm>
            <a:prstGeom prst="rect">
              <a:avLst/>
            </a:prstGeom>
          </p:spPr>
        </p:pic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9901E911-E571-F361-3F72-747D9BEE1328}"/>
                </a:ext>
              </a:extLst>
            </p:cNvPr>
            <p:cNvCxnSpPr>
              <a:cxnSpLocks/>
            </p:cNvCxnSpPr>
            <p:nvPr/>
          </p:nvCxnSpPr>
          <p:spPr>
            <a:xfrm>
              <a:off x="3715724" y="2150132"/>
              <a:ext cx="258845" cy="46095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E550838F-2D6D-E132-9BBA-B5A00D75D87F}"/>
                </a:ext>
              </a:extLst>
            </p:cNvPr>
            <p:cNvCxnSpPr>
              <a:cxnSpLocks/>
            </p:cNvCxnSpPr>
            <p:nvPr/>
          </p:nvCxnSpPr>
          <p:spPr>
            <a:xfrm>
              <a:off x="3715724" y="1812550"/>
              <a:ext cx="180309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hthoek 28">
            <a:extLst>
              <a:ext uri="{FF2B5EF4-FFF2-40B4-BE49-F238E27FC236}">
                <a16:creationId xmlns:a16="http://schemas.microsoft.com/office/drawing/2014/main" id="{6DCE5998-1388-761C-3A73-0B13DC30974B}"/>
              </a:ext>
            </a:extLst>
          </p:cNvPr>
          <p:cNvSpPr/>
          <p:nvPr/>
        </p:nvSpPr>
        <p:spPr>
          <a:xfrm>
            <a:off x="670717" y="1217268"/>
            <a:ext cx="9246751" cy="85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12">
            <a:extLst>
              <a:ext uri="{FF2B5EF4-FFF2-40B4-BE49-F238E27FC236}">
                <a16:creationId xmlns:a16="http://schemas.microsoft.com/office/drawing/2014/main" id="{EA548840-2360-4749-9269-F69122111E86}"/>
              </a:ext>
            </a:extLst>
          </p:cNvPr>
          <p:cNvCxnSpPr/>
          <p:nvPr/>
        </p:nvCxnSpPr>
        <p:spPr>
          <a:xfrm>
            <a:off x="741251" y="1182291"/>
            <a:ext cx="10070673" cy="22451"/>
          </a:xfrm>
          <a:prstGeom prst="line">
            <a:avLst/>
          </a:prstGeom>
          <a:ln w="25400" cmpd="sng">
            <a:solidFill>
              <a:srgbClr val="53BAA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fgeronde rechthoek 29">
            <a:extLst>
              <a:ext uri="{FF2B5EF4-FFF2-40B4-BE49-F238E27FC236}">
                <a16:creationId xmlns:a16="http://schemas.microsoft.com/office/drawing/2014/main" id="{7679ADA0-042A-657C-E7B8-3D8BF3F9973C}"/>
              </a:ext>
            </a:extLst>
          </p:cNvPr>
          <p:cNvSpPr/>
          <p:nvPr/>
        </p:nvSpPr>
        <p:spPr>
          <a:xfrm>
            <a:off x="3912697" y="2555551"/>
            <a:ext cx="1154081" cy="569935"/>
          </a:xfrm>
          <a:prstGeom prst="roundRect">
            <a:avLst/>
          </a:prstGeom>
          <a:solidFill>
            <a:schemeClr val="accent2">
              <a:lumMod val="75000"/>
              <a:alpha val="1161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Afgeronde rechthoek 30">
            <a:extLst>
              <a:ext uri="{FF2B5EF4-FFF2-40B4-BE49-F238E27FC236}">
                <a16:creationId xmlns:a16="http://schemas.microsoft.com/office/drawing/2014/main" id="{02943C5B-AD32-60CA-43AE-020AE3CBAD30}"/>
              </a:ext>
            </a:extLst>
          </p:cNvPr>
          <p:cNvSpPr/>
          <p:nvPr/>
        </p:nvSpPr>
        <p:spPr>
          <a:xfrm>
            <a:off x="5456469" y="1612216"/>
            <a:ext cx="1216711" cy="569935"/>
          </a:xfrm>
          <a:prstGeom prst="roundRect">
            <a:avLst/>
          </a:prstGeom>
          <a:solidFill>
            <a:srgbClr val="FBE900">
              <a:alpha val="1161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Afgeronde rechthoek 32">
            <a:extLst>
              <a:ext uri="{FF2B5EF4-FFF2-40B4-BE49-F238E27FC236}">
                <a16:creationId xmlns:a16="http://schemas.microsoft.com/office/drawing/2014/main" id="{A174DD6D-9081-85E7-75D6-7EFF160B77D8}"/>
              </a:ext>
            </a:extLst>
          </p:cNvPr>
          <p:cNvSpPr/>
          <p:nvPr/>
        </p:nvSpPr>
        <p:spPr>
          <a:xfrm>
            <a:off x="5487783" y="3522317"/>
            <a:ext cx="1154081" cy="569935"/>
          </a:xfrm>
          <a:prstGeom prst="roundRect">
            <a:avLst/>
          </a:prstGeom>
          <a:solidFill>
            <a:schemeClr val="accent2">
              <a:lumMod val="75000"/>
              <a:alpha val="1161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Afgeronde rechthoek 33">
            <a:extLst>
              <a:ext uri="{FF2B5EF4-FFF2-40B4-BE49-F238E27FC236}">
                <a16:creationId xmlns:a16="http://schemas.microsoft.com/office/drawing/2014/main" id="{4C29768F-DC31-25DB-61E4-BC262631E14E}"/>
              </a:ext>
            </a:extLst>
          </p:cNvPr>
          <p:cNvSpPr/>
          <p:nvPr/>
        </p:nvSpPr>
        <p:spPr>
          <a:xfrm>
            <a:off x="5519099" y="4160370"/>
            <a:ext cx="1154081" cy="569935"/>
          </a:xfrm>
          <a:prstGeom prst="roundRect">
            <a:avLst/>
          </a:prstGeom>
          <a:solidFill>
            <a:schemeClr val="accent2">
              <a:lumMod val="75000"/>
              <a:alpha val="1161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Afgeronde rechthoek 35">
            <a:extLst>
              <a:ext uri="{FF2B5EF4-FFF2-40B4-BE49-F238E27FC236}">
                <a16:creationId xmlns:a16="http://schemas.microsoft.com/office/drawing/2014/main" id="{A85047BF-6466-57D6-80BF-BC34D1B38C28}"/>
              </a:ext>
            </a:extLst>
          </p:cNvPr>
          <p:cNvSpPr/>
          <p:nvPr/>
        </p:nvSpPr>
        <p:spPr>
          <a:xfrm>
            <a:off x="3974569" y="4760482"/>
            <a:ext cx="1154081" cy="569935"/>
          </a:xfrm>
          <a:prstGeom prst="roundRect">
            <a:avLst/>
          </a:prstGeom>
          <a:solidFill>
            <a:srgbClr val="0070C0">
              <a:alpha val="1161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2168215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E9260F-FFD3-014C-887C-2FBBE668DF36}"/>
              </a:ext>
            </a:extLst>
          </p:cNvPr>
          <p:cNvSpPr/>
          <p:nvPr/>
        </p:nvSpPr>
        <p:spPr>
          <a:xfrm>
            <a:off x="0" y="6314785"/>
            <a:ext cx="12192000" cy="546100"/>
          </a:xfrm>
          <a:prstGeom prst="rect">
            <a:avLst/>
          </a:prstGeom>
          <a:solidFill>
            <a:srgbClr val="53B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A2C481-9472-2846-BBDA-2F421BEFD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09" b="10909"/>
          <a:stretch/>
        </p:blipFill>
        <p:spPr>
          <a:xfrm>
            <a:off x="9162893" y="6311898"/>
            <a:ext cx="584200" cy="5461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C36307-29CD-E443-8722-F0D52F991768}"/>
              </a:ext>
            </a:extLst>
          </p:cNvPr>
          <p:cNvSpPr/>
          <p:nvPr/>
        </p:nvSpPr>
        <p:spPr>
          <a:xfrm>
            <a:off x="9421091" y="6311900"/>
            <a:ext cx="2770908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11C5EDD-DFBC-0E4E-B5C7-C6D3B00E92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410"/>
          <a:stretch/>
        </p:blipFill>
        <p:spPr>
          <a:xfrm>
            <a:off x="9747093" y="6090117"/>
            <a:ext cx="1890029" cy="7678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FAA7BE-E116-DA4B-B7B7-B55E8315CEF3}"/>
              </a:ext>
            </a:extLst>
          </p:cNvPr>
          <p:cNvSpPr/>
          <p:nvPr/>
        </p:nvSpPr>
        <p:spPr>
          <a:xfrm flipH="1">
            <a:off x="1" y="6246667"/>
            <a:ext cx="12191999" cy="68118"/>
          </a:xfrm>
          <a:prstGeom prst="rect">
            <a:avLst/>
          </a:prstGeom>
          <a:solidFill>
            <a:srgbClr val="CCE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Afbeelding 3">
            <a:extLst>
              <a:ext uri="{FF2B5EF4-FFF2-40B4-BE49-F238E27FC236}">
                <a16:creationId xmlns:a16="http://schemas.microsoft.com/office/drawing/2014/main" id="{765B80DF-FB41-6844-B454-56B7FAC8F9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543" r="70274"/>
          <a:stretch>
            <a:fillRect/>
          </a:stretch>
        </p:blipFill>
        <p:spPr>
          <a:xfrm>
            <a:off x="10877239" y="569080"/>
            <a:ext cx="562402" cy="62091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  <p:sp>
        <p:nvSpPr>
          <p:cNvPr id="13" name="Tekstvak 1">
            <a:extLst>
              <a:ext uri="{FF2B5EF4-FFF2-40B4-BE49-F238E27FC236}">
                <a16:creationId xmlns:a16="http://schemas.microsoft.com/office/drawing/2014/main" id="{1C58A4AC-3198-2145-9FA7-B5576A08B343}"/>
              </a:ext>
            </a:extLst>
          </p:cNvPr>
          <p:cNvSpPr txBox="1"/>
          <p:nvPr/>
        </p:nvSpPr>
        <p:spPr>
          <a:xfrm>
            <a:off x="720822" y="310736"/>
            <a:ext cx="941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3BAAD"/>
                </a:solidFill>
                <a:latin typeface="Aptos" panose="020B0004020202020204" pitchFamily="34" charset="0"/>
                <a:cs typeface="Segoe UI Semibold" panose="020B0502040204020203" pitchFamily="34" charset="0"/>
              </a:rPr>
              <a:t>(Higher) education system</a:t>
            </a:r>
            <a:endParaRPr lang="en-GB" sz="3600" b="1" dirty="0">
              <a:latin typeface="Aptos" panose="020B0004020202020204" pitchFamily="34" charset="0"/>
              <a:cs typeface="Segoe UI Semibold" panose="020B0502040204020203" pitchFamily="34" charset="0"/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6DCE5998-1388-761C-3A73-0B13DC30974B}"/>
              </a:ext>
            </a:extLst>
          </p:cNvPr>
          <p:cNvSpPr/>
          <p:nvPr/>
        </p:nvSpPr>
        <p:spPr>
          <a:xfrm>
            <a:off x="670717" y="1217268"/>
            <a:ext cx="9246751" cy="85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12">
            <a:extLst>
              <a:ext uri="{FF2B5EF4-FFF2-40B4-BE49-F238E27FC236}">
                <a16:creationId xmlns:a16="http://schemas.microsoft.com/office/drawing/2014/main" id="{EA548840-2360-4749-9269-F69122111E86}"/>
              </a:ext>
            </a:extLst>
          </p:cNvPr>
          <p:cNvCxnSpPr/>
          <p:nvPr/>
        </p:nvCxnSpPr>
        <p:spPr>
          <a:xfrm>
            <a:off x="741251" y="1182291"/>
            <a:ext cx="10070673" cy="22451"/>
          </a:xfrm>
          <a:prstGeom prst="line">
            <a:avLst/>
          </a:prstGeom>
          <a:ln w="25400" cmpd="sng">
            <a:solidFill>
              <a:srgbClr val="53BAA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 descr="Afbeelding met tekst, schermopname, Lettertype, document&#10;&#10;Automatisch gegenereerde beschrijving">
            <a:extLst>
              <a:ext uri="{FF2B5EF4-FFF2-40B4-BE49-F238E27FC236}">
                <a16:creationId xmlns:a16="http://schemas.microsoft.com/office/drawing/2014/main" id="{ACE9504C-E915-D6A9-D058-A3C43D1288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587" b="1"/>
          <a:stretch/>
        </p:blipFill>
        <p:spPr>
          <a:xfrm>
            <a:off x="5956127" y="1873160"/>
            <a:ext cx="6138814" cy="3892305"/>
          </a:xfrm>
          <a:prstGeom prst="rect">
            <a:avLst/>
          </a:prstGeom>
        </p:spPr>
      </p:pic>
      <p:pic>
        <p:nvPicPr>
          <p:cNvPr id="17" name="Afbeelding 16" descr="Afbeelding met tekst, schermopname, ontvangst, Lettertype&#10;&#10;Automatisch gegenereerde beschrijving">
            <a:extLst>
              <a:ext uri="{FF2B5EF4-FFF2-40B4-BE49-F238E27FC236}">
                <a16:creationId xmlns:a16="http://schemas.microsoft.com/office/drawing/2014/main" id="{B7334DDC-1EBA-4DAA-9BD1-F558570F93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59" y="1943176"/>
            <a:ext cx="5919572" cy="2138397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D6D800CA-425F-D7FC-AACA-31B2F40234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3542" y="2050482"/>
            <a:ext cx="2779039" cy="305949"/>
          </a:xfrm>
          <a:prstGeom prst="rect">
            <a:avLst/>
          </a:prstGeom>
        </p:spPr>
      </p:pic>
      <p:sp>
        <p:nvSpPr>
          <p:cNvPr id="23" name="Afgeronde rechthoek 22">
            <a:extLst>
              <a:ext uri="{FF2B5EF4-FFF2-40B4-BE49-F238E27FC236}">
                <a16:creationId xmlns:a16="http://schemas.microsoft.com/office/drawing/2014/main" id="{E70D3A34-B11C-43FA-79E0-E028CCC5D4B9}"/>
              </a:ext>
            </a:extLst>
          </p:cNvPr>
          <p:cNvSpPr/>
          <p:nvPr/>
        </p:nvSpPr>
        <p:spPr>
          <a:xfrm>
            <a:off x="9031797" y="1844987"/>
            <a:ext cx="2918033" cy="4077028"/>
          </a:xfrm>
          <a:prstGeom prst="roundRect">
            <a:avLst/>
          </a:prstGeom>
          <a:solidFill>
            <a:srgbClr val="FBE900">
              <a:alpha val="1161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Afgeronde rechthoek 23">
            <a:extLst>
              <a:ext uri="{FF2B5EF4-FFF2-40B4-BE49-F238E27FC236}">
                <a16:creationId xmlns:a16="http://schemas.microsoft.com/office/drawing/2014/main" id="{29AD4222-E873-477B-E461-FEC76134E1C3}"/>
              </a:ext>
            </a:extLst>
          </p:cNvPr>
          <p:cNvSpPr/>
          <p:nvPr/>
        </p:nvSpPr>
        <p:spPr>
          <a:xfrm>
            <a:off x="2874723" y="1844987"/>
            <a:ext cx="6119990" cy="4162467"/>
          </a:xfrm>
          <a:prstGeom prst="roundRect">
            <a:avLst/>
          </a:prstGeom>
          <a:solidFill>
            <a:schemeClr val="accent2">
              <a:lumMod val="75000"/>
              <a:alpha val="1161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Afgeronde rechthoek 24">
            <a:extLst>
              <a:ext uri="{FF2B5EF4-FFF2-40B4-BE49-F238E27FC236}">
                <a16:creationId xmlns:a16="http://schemas.microsoft.com/office/drawing/2014/main" id="{DB665BEA-2829-6219-2D56-B3085C7B8ECC}"/>
              </a:ext>
            </a:extLst>
          </p:cNvPr>
          <p:cNvSpPr/>
          <p:nvPr/>
        </p:nvSpPr>
        <p:spPr>
          <a:xfrm>
            <a:off x="248433" y="1844987"/>
            <a:ext cx="2538608" cy="2783379"/>
          </a:xfrm>
          <a:prstGeom prst="roundRect">
            <a:avLst/>
          </a:prstGeom>
          <a:solidFill>
            <a:srgbClr val="0070C0">
              <a:alpha val="1161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2668D226-3D07-2D5B-7DD8-4320A0EA875A}"/>
              </a:ext>
            </a:extLst>
          </p:cNvPr>
          <p:cNvSpPr txBox="1"/>
          <p:nvPr/>
        </p:nvSpPr>
        <p:spPr>
          <a:xfrm>
            <a:off x="4382716" y="1255228"/>
            <a:ext cx="668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Bachelor</a:t>
            </a:r>
          </a:p>
        </p:txBody>
      </p:sp>
      <p:sp>
        <p:nvSpPr>
          <p:cNvPr id="27" name="Vierkante haak links 26">
            <a:extLst>
              <a:ext uri="{FF2B5EF4-FFF2-40B4-BE49-F238E27FC236}">
                <a16:creationId xmlns:a16="http://schemas.microsoft.com/office/drawing/2014/main" id="{FC5E082A-9053-ACF0-AC48-8F8A646CFDA6}"/>
              </a:ext>
            </a:extLst>
          </p:cNvPr>
          <p:cNvSpPr/>
          <p:nvPr/>
        </p:nvSpPr>
        <p:spPr>
          <a:xfrm rot="5400000">
            <a:off x="7409977" y="-2744178"/>
            <a:ext cx="93270" cy="8799533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4FD566F8-0CAA-DAE5-A6E5-E7403FBE787E}"/>
              </a:ext>
            </a:extLst>
          </p:cNvPr>
          <p:cNvSpPr txBox="1"/>
          <p:nvPr/>
        </p:nvSpPr>
        <p:spPr>
          <a:xfrm>
            <a:off x="48998" y="6340146"/>
            <a:ext cx="424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Source: studiekeuze123.nl</a:t>
            </a:r>
            <a:endParaRPr lang="it-IT" sz="1000" dirty="0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21512ECC-511E-1AAC-1898-C1E08D89331F}"/>
              </a:ext>
            </a:extLst>
          </p:cNvPr>
          <p:cNvSpPr txBox="1"/>
          <p:nvPr/>
        </p:nvSpPr>
        <p:spPr>
          <a:xfrm>
            <a:off x="2410027" y="6332106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Read more </a:t>
            </a:r>
            <a:r>
              <a:rPr lang="it-IT" sz="1000" b="1" dirty="0" err="1"/>
              <a:t>about</a:t>
            </a:r>
            <a:r>
              <a:rPr lang="it-IT" sz="1000" b="1" dirty="0"/>
              <a:t> educational </a:t>
            </a:r>
            <a:r>
              <a:rPr lang="it-IT" sz="1000" b="1" dirty="0" err="1"/>
              <a:t>levels</a:t>
            </a:r>
            <a:r>
              <a:rPr lang="it-IT" sz="1000" b="1" dirty="0"/>
              <a:t> in NL: </a:t>
            </a:r>
          </a:p>
          <a:p>
            <a:r>
              <a:rPr lang="it-IT" sz="1000" b="1" dirty="0">
                <a:solidFill>
                  <a:srgbClr val="CCEAE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https://www.nuffic.nl/en/education-systems/the-netherlands/level-of-dutch-diplomas</a:t>
            </a:r>
            <a:endParaRPr lang="it-IT" sz="1000" b="1" dirty="0">
              <a:solidFill>
                <a:srgbClr val="CCEAE7"/>
              </a:solidFill>
            </a:endParaRPr>
          </a:p>
          <a:p>
            <a:r>
              <a:rPr lang="it-IT" sz="1000" b="1" dirty="0"/>
              <a:t> 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125242071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E9260F-FFD3-014C-887C-2FBBE668DF36}"/>
              </a:ext>
            </a:extLst>
          </p:cNvPr>
          <p:cNvSpPr/>
          <p:nvPr/>
        </p:nvSpPr>
        <p:spPr>
          <a:xfrm>
            <a:off x="0" y="6314785"/>
            <a:ext cx="12192000" cy="546100"/>
          </a:xfrm>
          <a:prstGeom prst="rect">
            <a:avLst/>
          </a:prstGeom>
          <a:solidFill>
            <a:srgbClr val="53B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A2C481-9472-2846-BBDA-2F421BEFD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09" b="10909"/>
          <a:stretch/>
        </p:blipFill>
        <p:spPr>
          <a:xfrm>
            <a:off x="9162893" y="6311898"/>
            <a:ext cx="584200" cy="5461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C36307-29CD-E443-8722-F0D52F991768}"/>
              </a:ext>
            </a:extLst>
          </p:cNvPr>
          <p:cNvSpPr/>
          <p:nvPr/>
        </p:nvSpPr>
        <p:spPr>
          <a:xfrm>
            <a:off x="9421091" y="6311900"/>
            <a:ext cx="2770908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11C5EDD-DFBC-0E4E-B5C7-C6D3B00E92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410"/>
          <a:stretch/>
        </p:blipFill>
        <p:spPr>
          <a:xfrm>
            <a:off x="9747093" y="6090117"/>
            <a:ext cx="1890029" cy="7678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FAA7BE-E116-DA4B-B7B7-B55E8315CEF3}"/>
              </a:ext>
            </a:extLst>
          </p:cNvPr>
          <p:cNvSpPr/>
          <p:nvPr/>
        </p:nvSpPr>
        <p:spPr>
          <a:xfrm flipH="1">
            <a:off x="1" y="6246667"/>
            <a:ext cx="12191999" cy="68118"/>
          </a:xfrm>
          <a:prstGeom prst="rect">
            <a:avLst/>
          </a:prstGeom>
          <a:solidFill>
            <a:srgbClr val="CCE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Afbeelding 3">
            <a:extLst>
              <a:ext uri="{FF2B5EF4-FFF2-40B4-BE49-F238E27FC236}">
                <a16:creationId xmlns:a16="http://schemas.microsoft.com/office/drawing/2014/main" id="{765B80DF-FB41-6844-B454-56B7FAC8F9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543" r="70274"/>
          <a:stretch>
            <a:fillRect/>
          </a:stretch>
        </p:blipFill>
        <p:spPr>
          <a:xfrm>
            <a:off x="10877239" y="569080"/>
            <a:ext cx="562402" cy="62091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  <p:sp>
        <p:nvSpPr>
          <p:cNvPr id="13" name="Tekstvak 1">
            <a:extLst>
              <a:ext uri="{FF2B5EF4-FFF2-40B4-BE49-F238E27FC236}">
                <a16:creationId xmlns:a16="http://schemas.microsoft.com/office/drawing/2014/main" id="{1C58A4AC-3198-2145-9FA7-B5576A08B343}"/>
              </a:ext>
            </a:extLst>
          </p:cNvPr>
          <p:cNvSpPr txBox="1"/>
          <p:nvPr/>
        </p:nvSpPr>
        <p:spPr>
          <a:xfrm>
            <a:off x="720822" y="310736"/>
            <a:ext cx="941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3BAAD"/>
                </a:solidFill>
                <a:latin typeface="Aptos" panose="020B0004020202020204" pitchFamily="34" charset="0"/>
                <a:cs typeface="Segoe UI Semibold" panose="020B0502040204020203" pitchFamily="34" charset="0"/>
              </a:rPr>
              <a:t>What courses to look for?</a:t>
            </a:r>
            <a:endParaRPr lang="en-GB" sz="3600" b="1" dirty="0">
              <a:latin typeface="Aptos" panose="020B0004020202020204" pitchFamily="34" charset="0"/>
              <a:cs typeface="Segoe UI Semibold" panose="020B0502040204020203" pitchFamily="34" charset="0"/>
            </a:endParaRPr>
          </a:p>
        </p:txBody>
      </p:sp>
      <p:cxnSp>
        <p:nvCxnSpPr>
          <p:cNvPr id="14" name="Rechte verbindingslijn 12">
            <a:extLst>
              <a:ext uri="{FF2B5EF4-FFF2-40B4-BE49-F238E27FC236}">
                <a16:creationId xmlns:a16="http://schemas.microsoft.com/office/drawing/2014/main" id="{EA548840-2360-4749-9269-F69122111E86}"/>
              </a:ext>
            </a:extLst>
          </p:cNvPr>
          <p:cNvCxnSpPr/>
          <p:nvPr/>
        </p:nvCxnSpPr>
        <p:spPr>
          <a:xfrm>
            <a:off x="741251" y="1182291"/>
            <a:ext cx="10070673" cy="22451"/>
          </a:xfrm>
          <a:prstGeom prst="line">
            <a:avLst/>
          </a:prstGeom>
          <a:ln w="25400" cmpd="sng">
            <a:solidFill>
              <a:srgbClr val="53BAA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Bureau Mooi Werk | Hulp bij loopbaanvragen | Loopbaancoach Emmeloord">
            <a:extLst>
              <a:ext uri="{FF2B5EF4-FFF2-40B4-BE49-F238E27FC236}">
                <a16:creationId xmlns:a16="http://schemas.microsoft.com/office/drawing/2014/main" id="{666B9DF6-4072-5B24-D71E-B32E87B3D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2" y="1520844"/>
            <a:ext cx="4842670" cy="429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B7D6ED3-7393-8755-8B82-1947C7EA7EC0}"/>
              </a:ext>
            </a:extLst>
          </p:cNvPr>
          <p:cNvSpPr txBox="1"/>
          <p:nvPr/>
        </p:nvSpPr>
        <p:spPr>
          <a:xfrm>
            <a:off x="5549030" y="1540491"/>
            <a:ext cx="6455078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/>
              <a:t>Consider</a:t>
            </a:r>
            <a:r>
              <a:rPr lang="nl-NL" sz="2400" b="1" dirty="0"/>
              <a:t> </a:t>
            </a:r>
            <a:r>
              <a:rPr lang="nl-NL" sz="2400" b="1" dirty="0" err="1"/>
              <a:t>your</a:t>
            </a:r>
            <a:r>
              <a:rPr lang="nl-NL" sz="2400" b="1" dirty="0"/>
              <a:t> </a:t>
            </a:r>
            <a:r>
              <a:rPr lang="nl-NL" sz="2400" b="1" dirty="0" err="1"/>
              <a:t>child's</a:t>
            </a:r>
            <a:r>
              <a:rPr lang="nl-NL" sz="2400" b="1" dirty="0"/>
              <a:t> </a:t>
            </a:r>
            <a:r>
              <a:rPr lang="nl-NL" sz="2400" b="1" dirty="0" err="1"/>
              <a:t>interests</a:t>
            </a:r>
            <a:r>
              <a:rPr lang="nl-NL" sz="2400" dirty="0"/>
              <a:t>: </a:t>
            </a:r>
          </a:p>
          <a:p>
            <a:r>
              <a:rPr lang="nl-NL" sz="1100" dirty="0" err="1"/>
              <a:t>Explore</a:t>
            </a:r>
            <a:r>
              <a:rPr lang="nl-NL" sz="1100" dirty="0"/>
              <a:t> </a:t>
            </a:r>
            <a:r>
              <a:rPr lang="nl-NL" sz="1100" dirty="0" err="1"/>
              <a:t>what</a:t>
            </a:r>
            <a:r>
              <a:rPr lang="nl-NL" sz="1100" dirty="0"/>
              <a:t> </a:t>
            </a:r>
            <a:r>
              <a:rPr lang="nl-NL" sz="1100" dirty="0" err="1"/>
              <a:t>your</a:t>
            </a:r>
            <a:r>
              <a:rPr lang="nl-NL" sz="1100" dirty="0"/>
              <a:t> </a:t>
            </a:r>
            <a:r>
              <a:rPr lang="nl-NL" sz="1100" dirty="0" err="1"/>
              <a:t>child</a:t>
            </a:r>
            <a:r>
              <a:rPr lang="nl-NL" sz="1100" dirty="0"/>
              <a:t> </a:t>
            </a:r>
            <a:r>
              <a:rPr lang="nl-NL" sz="1100" dirty="0" err="1"/>
              <a:t>genuinely</a:t>
            </a:r>
            <a:r>
              <a:rPr lang="nl-NL" sz="1100" dirty="0"/>
              <a:t> </a:t>
            </a:r>
            <a:r>
              <a:rPr lang="nl-NL" sz="1100" dirty="0" err="1"/>
              <a:t>enjoys</a:t>
            </a:r>
            <a:r>
              <a:rPr lang="nl-NL" sz="1100" dirty="0"/>
              <a:t> </a:t>
            </a:r>
            <a:r>
              <a:rPr lang="nl-NL" sz="1100" dirty="0" err="1"/>
              <a:t>doing</a:t>
            </a:r>
            <a:r>
              <a:rPr lang="nl-NL" sz="1100" dirty="0"/>
              <a:t>, </a:t>
            </a:r>
            <a:r>
              <a:rPr lang="nl-NL" sz="1100" dirty="0" err="1"/>
              <a:t>whether</a:t>
            </a:r>
            <a:r>
              <a:rPr lang="nl-NL" sz="1100" dirty="0"/>
              <a:t> </a:t>
            </a:r>
            <a:r>
              <a:rPr lang="nl-NL" sz="1100" dirty="0" err="1"/>
              <a:t>it's</a:t>
            </a:r>
            <a:r>
              <a:rPr lang="nl-NL" sz="1100" dirty="0"/>
              <a:t> school subjects or </a:t>
            </a:r>
            <a:r>
              <a:rPr lang="nl-NL" sz="1100" dirty="0" err="1"/>
              <a:t>hobbies</a:t>
            </a:r>
            <a:r>
              <a:rPr lang="nl-NL" sz="1100" dirty="0"/>
              <a:t>. </a:t>
            </a:r>
            <a:r>
              <a:rPr lang="nl-NL" sz="1100" dirty="0" err="1"/>
              <a:t>What</a:t>
            </a:r>
            <a:r>
              <a:rPr lang="nl-NL" sz="1100" dirty="0"/>
              <a:t> </a:t>
            </a:r>
            <a:r>
              <a:rPr lang="nl-NL" sz="1100" dirty="0" err="1"/>
              <a:t>sparks</a:t>
            </a:r>
            <a:r>
              <a:rPr lang="nl-NL" sz="1100" dirty="0"/>
              <a:t> </a:t>
            </a:r>
            <a:r>
              <a:rPr lang="nl-NL" sz="1100" dirty="0" err="1"/>
              <a:t>their</a:t>
            </a:r>
            <a:r>
              <a:rPr lang="nl-NL" sz="1100" dirty="0"/>
              <a:t> </a:t>
            </a:r>
            <a:r>
              <a:rPr lang="nl-NL" sz="1100" dirty="0" err="1"/>
              <a:t>curiosity</a:t>
            </a:r>
            <a:r>
              <a:rPr lang="nl-NL" sz="1100" dirty="0"/>
              <a:t> </a:t>
            </a:r>
            <a:r>
              <a:rPr lang="nl-NL" sz="1100" dirty="0" err="1"/>
              <a:t>and</a:t>
            </a:r>
            <a:r>
              <a:rPr lang="nl-NL" sz="1100" dirty="0"/>
              <a:t> </a:t>
            </a:r>
            <a:r>
              <a:rPr lang="nl-NL" sz="1100" dirty="0" err="1"/>
              <a:t>enthusiasm</a:t>
            </a:r>
            <a:r>
              <a:rPr lang="nl-NL" sz="1100" dirty="0"/>
              <a:t>?</a:t>
            </a:r>
          </a:p>
          <a:p>
            <a:endParaRPr lang="nl-NL" sz="1100" dirty="0"/>
          </a:p>
          <a:p>
            <a:r>
              <a:rPr lang="nl-NL" sz="2400" b="1" dirty="0"/>
              <a:t>Look at </a:t>
            </a:r>
            <a:r>
              <a:rPr lang="nl-NL" sz="2400" b="1" dirty="0" err="1"/>
              <a:t>your</a:t>
            </a:r>
            <a:r>
              <a:rPr lang="nl-NL" sz="2400" b="1" dirty="0"/>
              <a:t> </a:t>
            </a:r>
            <a:r>
              <a:rPr lang="nl-NL" sz="2400" b="1" dirty="0" err="1"/>
              <a:t>child's</a:t>
            </a:r>
            <a:r>
              <a:rPr lang="nl-NL" sz="2400" b="1" dirty="0"/>
              <a:t> </a:t>
            </a:r>
            <a:r>
              <a:rPr lang="nl-NL" sz="2400" b="1" dirty="0" err="1"/>
              <a:t>talents</a:t>
            </a:r>
            <a:r>
              <a:rPr lang="nl-NL" sz="2400" dirty="0"/>
              <a:t>: </a:t>
            </a:r>
          </a:p>
          <a:p>
            <a:r>
              <a:rPr lang="nl-NL" sz="1100" dirty="0" err="1"/>
              <a:t>Identify</a:t>
            </a:r>
            <a:r>
              <a:rPr lang="nl-NL" sz="1100" dirty="0"/>
              <a:t> </a:t>
            </a:r>
            <a:r>
              <a:rPr lang="nl-NL" sz="1100" dirty="0" err="1"/>
              <a:t>your</a:t>
            </a:r>
            <a:r>
              <a:rPr lang="nl-NL" sz="1100" dirty="0"/>
              <a:t> </a:t>
            </a:r>
            <a:r>
              <a:rPr lang="nl-NL" sz="1100" dirty="0" err="1"/>
              <a:t>child's</a:t>
            </a:r>
            <a:r>
              <a:rPr lang="nl-NL" sz="1100" dirty="0"/>
              <a:t> </a:t>
            </a:r>
            <a:r>
              <a:rPr lang="nl-NL" sz="1100" dirty="0" err="1"/>
              <a:t>strengths</a:t>
            </a:r>
            <a:r>
              <a:rPr lang="nl-NL" sz="1100" dirty="0"/>
              <a:t>. </a:t>
            </a:r>
            <a:r>
              <a:rPr lang="nl-NL" sz="1100" dirty="0" err="1"/>
              <a:t>What</a:t>
            </a:r>
            <a:r>
              <a:rPr lang="nl-NL" sz="1100" dirty="0"/>
              <a:t> are </a:t>
            </a:r>
            <a:r>
              <a:rPr lang="nl-NL" sz="1100" dirty="0" err="1"/>
              <a:t>they</a:t>
            </a:r>
            <a:r>
              <a:rPr lang="nl-NL" sz="1100" dirty="0"/>
              <a:t> </a:t>
            </a:r>
            <a:r>
              <a:rPr lang="nl-NL" sz="1100" dirty="0" err="1"/>
              <a:t>naturally</a:t>
            </a:r>
            <a:r>
              <a:rPr lang="nl-NL" sz="1100" dirty="0"/>
              <a:t> </a:t>
            </a:r>
            <a:r>
              <a:rPr lang="nl-NL" sz="1100" dirty="0" err="1"/>
              <a:t>good</a:t>
            </a:r>
            <a:r>
              <a:rPr lang="nl-NL" sz="1100" dirty="0"/>
              <a:t> at? Are </a:t>
            </a:r>
            <a:r>
              <a:rPr lang="nl-NL" sz="1100" dirty="0" err="1"/>
              <a:t>there</a:t>
            </a:r>
            <a:r>
              <a:rPr lang="nl-NL" sz="1100" dirty="0"/>
              <a:t> </a:t>
            </a:r>
            <a:r>
              <a:rPr lang="nl-NL" sz="1100" dirty="0" err="1"/>
              <a:t>particular</a:t>
            </a:r>
            <a:r>
              <a:rPr lang="nl-NL" sz="1100" dirty="0"/>
              <a:t> skills or </a:t>
            </a:r>
            <a:r>
              <a:rPr lang="nl-NL" sz="1100" dirty="0" err="1"/>
              <a:t>talents</a:t>
            </a:r>
            <a:r>
              <a:rPr lang="nl-NL" sz="1100" dirty="0"/>
              <a:t> </a:t>
            </a:r>
            <a:r>
              <a:rPr lang="nl-NL" sz="1100" dirty="0" err="1"/>
              <a:t>that</a:t>
            </a:r>
            <a:r>
              <a:rPr lang="nl-NL" sz="1100" dirty="0"/>
              <a:t> stand out, </a:t>
            </a:r>
            <a:r>
              <a:rPr lang="nl-NL" sz="1100" dirty="0" err="1"/>
              <a:t>such</a:t>
            </a:r>
            <a:r>
              <a:rPr lang="nl-NL" sz="1100" dirty="0"/>
              <a:t> as </a:t>
            </a:r>
            <a:r>
              <a:rPr lang="nl-NL" sz="1100" dirty="0" err="1"/>
              <a:t>creativity</a:t>
            </a:r>
            <a:r>
              <a:rPr lang="nl-NL" sz="1100" dirty="0"/>
              <a:t>, </a:t>
            </a:r>
            <a:r>
              <a:rPr lang="nl-NL" sz="1100" dirty="0" err="1"/>
              <a:t>compassion</a:t>
            </a:r>
            <a:r>
              <a:rPr lang="nl-NL" sz="1100" dirty="0"/>
              <a:t>, </a:t>
            </a:r>
            <a:r>
              <a:rPr lang="nl-NL" sz="1100" dirty="0" err="1"/>
              <a:t>analytical</a:t>
            </a:r>
            <a:r>
              <a:rPr lang="nl-NL" sz="1100" dirty="0"/>
              <a:t> thinking, or </a:t>
            </a:r>
            <a:r>
              <a:rPr lang="nl-NL" sz="1100" dirty="0" err="1"/>
              <a:t>communication</a:t>
            </a:r>
            <a:r>
              <a:rPr lang="nl-NL" sz="1100" dirty="0"/>
              <a:t>?</a:t>
            </a:r>
          </a:p>
          <a:p>
            <a:endParaRPr lang="nl-NL" sz="1100" dirty="0"/>
          </a:p>
          <a:p>
            <a:r>
              <a:rPr lang="nl-NL" sz="2400" b="1" dirty="0" err="1"/>
              <a:t>Consider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learning</a:t>
            </a:r>
            <a:r>
              <a:rPr lang="nl-NL" sz="2400" b="1" dirty="0"/>
              <a:t> </a:t>
            </a:r>
            <a:r>
              <a:rPr lang="nl-NL" sz="2400" b="1" dirty="0" err="1"/>
              <a:t>style</a:t>
            </a:r>
            <a:r>
              <a:rPr lang="nl-NL" sz="2400" b="1" dirty="0"/>
              <a:t> </a:t>
            </a:r>
            <a:r>
              <a:rPr lang="nl-NL" sz="2400" b="1" dirty="0" err="1"/>
              <a:t>that</a:t>
            </a:r>
            <a:r>
              <a:rPr lang="nl-NL" sz="2400" b="1" dirty="0"/>
              <a:t> </a:t>
            </a:r>
            <a:r>
              <a:rPr lang="nl-NL" sz="2400" b="1" dirty="0" err="1"/>
              <a:t>suits</a:t>
            </a:r>
            <a:r>
              <a:rPr lang="nl-NL" sz="2400" b="1" dirty="0"/>
              <a:t> </a:t>
            </a:r>
            <a:r>
              <a:rPr lang="nl-NL" sz="2400" b="1" dirty="0" err="1"/>
              <a:t>your</a:t>
            </a:r>
            <a:r>
              <a:rPr lang="nl-NL" sz="2400" b="1" dirty="0"/>
              <a:t> </a:t>
            </a:r>
            <a:r>
              <a:rPr lang="nl-NL" sz="2400" b="1" dirty="0" err="1"/>
              <a:t>child</a:t>
            </a:r>
            <a:r>
              <a:rPr lang="nl-NL" sz="2400" dirty="0"/>
              <a:t>: </a:t>
            </a:r>
          </a:p>
          <a:p>
            <a:r>
              <a:rPr lang="nl-NL" sz="1100" dirty="0" err="1"/>
              <a:t>Think</a:t>
            </a:r>
            <a:r>
              <a:rPr lang="nl-NL" sz="1100" dirty="0"/>
              <a:t> </a:t>
            </a:r>
            <a:r>
              <a:rPr lang="nl-NL" sz="1100" dirty="0" err="1"/>
              <a:t>about</a:t>
            </a:r>
            <a:r>
              <a:rPr lang="nl-NL" sz="1100" dirty="0"/>
              <a:t> </a:t>
            </a:r>
            <a:r>
              <a:rPr lang="nl-NL" sz="1100" dirty="0" err="1"/>
              <a:t>how</a:t>
            </a:r>
            <a:r>
              <a:rPr lang="nl-NL" sz="1100" dirty="0"/>
              <a:t> </a:t>
            </a:r>
            <a:r>
              <a:rPr lang="nl-NL" sz="1100" dirty="0" err="1"/>
              <a:t>your</a:t>
            </a:r>
            <a:r>
              <a:rPr lang="nl-NL" sz="1100" dirty="0"/>
              <a:t> </a:t>
            </a:r>
            <a:r>
              <a:rPr lang="nl-NL" sz="1100" dirty="0" err="1"/>
              <a:t>child</a:t>
            </a:r>
            <a:r>
              <a:rPr lang="nl-NL" sz="1100" dirty="0"/>
              <a:t> </a:t>
            </a:r>
            <a:r>
              <a:rPr lang="nl-NL" sz="1100" dirty="0" err="1"/>
              <a:t>learns</a:t>
            </a:r>
            <a:r>
              <a:rPr lang="nl-NL" sz="1100" dirty="0"/>
              <a:t> best. Do </a:t>
            </a:r>
            <a:r>
              <a:rPr lang="nl-NL" sz="1100" dirty="0" err="1"/>
              <a:t>they</a:t>
            </a:r>
            <a:r>
              <a:rPr lang="nl-NL" sz="1100" dirty="0"/>
              <a:t> benefit </a:t>
            </a:r>
            <a:r>
              <a:rPr lang="nl-NL" sz="1100" dirty="0" err="1"/>
              <a:t>from</a:t>
            </a:r>
            <a:r>
              <a:rPr lang="nl-NL" sz="1100" dirty="0"/>
              <a:t> hands-on </a:t>
            </a:r>
            <a:r>
              <a:rPr lang="nl-NL" sz="1100" dirty="0" err="1"/>
              <a:t>learning</a:t>
            </a:r>
            <a:r>
              <a:rPr lang="nl-NL" sz="1100" dirty="0"/>
              <a:t> </a:t>
            </a:r>
            <a:r>
              <a:rPr lang="nl-NL" sz="1100" dirty="0" err="1"/>
              <a:t>and</a:t>
            </a:r>
            <a:r>
              <a:rPr lang="nl-NL" sz="1100" dirty="0"/>
              <a:t> practical </a:t>
            </a:r>
            <a:r>
              <a:rPr lang="nl-NL" sz="1100" dirty="0" err="1"/>
              <a:t>activities</a:t>
            </a:r>
            <a:r>
              <a:rPr lang="nl-NL" sz="1100" dirty="0"/>
              <a:t>, or do </a:t>
            </a:r>
            <a:r>
              <a:rPr lang="nl-NL" sz="1100" dirty="0" err="1"/>
              <a:t>they</a:t>
            </a:r>
            <a:r>
              <a:rPr lang="nl-NL" sz="1100" dirty="0"/>
              <a:t> </a:t>
            </a:r>
            <a:r>
              <a:rPr lang="nl-NL" sz="1100" dirty="0" err="1"/>
              <a:t>thrive</a:t>
            </a:r>
            <a:r>
              <a:rPr lang="nl-NL" sz="1100" dirty="0"/>
              <a:t> in a more </a:t>
            </a:r>
            <a:r>
              <a:rPr lang="nl-NL" sz="1100" dirty="0" err="1"/>
              <a:t>theoretical</a:t>
            </a:r>
            <a:r>
              <a:rPr lang="nl-NL" sz="1100" dirty="0"/>
              <a:t>, </a:t>
            </a:r>
            <a:r>
              <a:rPr lang="nl-NL" sz="1100" dirty="0" err="1"/>
              <a:t>academic</a:t>
            </a:r>
            <a:r>
              <a:rPr lang="nl-NL" sz="1100" dirty="0"/>
              <a:t> setting? Understand </a:t>
            </a:r>
            <a:r>
              <a:rPr lang="nl-NL" sz="1100" dirty="0" err="1"/>
              <a:t>whether</a:t>
            </a:r>
            <a:r>
              <a:rPr lang="nl-NL" sz="1100" dirty="0"/>
              <a:t> </a:t>
            </a:r>
            <a:r>
              <a:rPr lang="nl-NL" sz="1100" dirty="0" err="1"/>
              <a:t>your</a:t>
            </a:r>
            <a:r>
              <a:rPr lang="nl-NL" sz="1100" dirty="0"/>
              <a:t> </a:t>
            </a:r>
            <a:r>
              <a:rPr lang="nl-NL" sz="1100" dirty="0" err="1"/>
              <a:t>child</a:t>
            </a:r>
            <a:r>
              <a:rPr lang="nl-NL" sz="1100" dirty="0"/>
              <a:t> </a:t>
            </a:r>
            <a:r>
              <a:rPr lang="nl-NL" sz="1100" dirty="0" err="1"/>
              <a:t>needs</a:t>
            </a:r>
            <a:r>
              <a:rPr lang="nl-NL" sz="1100" dirty="0"/>
              <a:t> a lot of </a:t>
            </a:r>
            <a:r>
              <a:rPr lang="nl-NL" sz="1100" dirty="0" err="1"/>
              <a:t>guidance</a:t>
            </a:r>
            <a:r>
              <a:rPr lang="nl-NL" sz="1100" dirty="0"/>
              <a:t> or </a:t>
            </a:r>
            <a:r>
              <a:rPr lang="nl-NL" sz="1100" dirty="0" err="1"/>
              <a:t>prefers</a:t>
            </a:r>
            <a:r>
              <a:rPr lang="nl-NL" sz="1100" dirty="0"/>
              <a:t> more independent </a:t>
            </a:r>
            <a:r>
              <a:rPr lang="nl-NL" sz="1100" dirty="0" err="1"/>
              <a:t>learning</a:t>
            </a:r>
            <a:r>
              <a:rPr lang="nl-NL" sz="1100" dirty="0"/>
              <a:t>.</a:t>
            </a:r>
          </a:p>
          <a:p>
            <a:endParaRPr lang="nl-NL" sz="1100" dirty="0"/>
          </a:p>
          <a:p>
            <a:r>
              <a:rPr lang="nl-NL" sz="2400" b="1" dirty="0"/>
              <a:t>Understand </a:t>
            </a:r>
            <a:r>
              <a:rPr lang="nl-NL" sz="2400" b="1" dirty="0" err="1"/>
              <a:t>your</a:t>
            </a:r>
            <a:r>
              <a:rPr lang="nl-NL" sz="2400" b="1" dirty="0"/>
              <a:t> </a:t>
            </a:r>
            <a:r>
              <a:rPr lang="nl-NL" sz="2400" b="1" dirty="0" err="1"/>
              <a:t>child's</a:t>
            </a:r>
            <a:r>
              <a:rPr lang="nl-NL" sz="2400" b="1" dirty="0"/>
              <a:t> </a:t>
            </a:r>
            <a:r>
              <a:rPr lang="nl-NL" sz="2400" b="1" dirty="0" err="1"/>
              <a:t>motivations</a:t>
            </a:r>
            <a:r>
              <a:rPr lang="nl-NL" sz="2400" dirty="0"/>
              <a:t>: </a:t>
            </a:r>
          </a:p>
          <a:p>
            <a:r>
              <a:rPr lang="nl-NL" sz="1100" dirty="0" err="1"/>
              <a:t>Explore</a:t>
            </a:r>
            <a:r>
              <a:rPr lang="nl-NL" sz="1100" dirty="0"/>
              <a:t> </a:t>
            </a:r>
            <a:r>
              <a:rPr lang="nl-NL" sz="1100" dirty="0" err="1"/>
              <a:t>what</a:t>
            </a:r>
            <a:r>
              <a:rPr lang="nl-NL" sz="1100" dirty="0"/>
              <a:t> drives </a:t>
            </a:r>
            <a:r>
              <a:rPr lang="nl-NL" sz="1100" dirty="0" err="1"/>
              <a:t>your</a:t>
            </a:r>
            <a:r>
              <a:rPr lang="nl-NL" sz="1100" dirty="0"/>
              <a:t> </a:t>
            </a:r>
            <a:r>
              <a:rPr lang="nl-NL" sz="1100" dirty="0" err="1"/>
              <a:t>child</a:t>
            </a:r>
            <a:r>
              <a:rPr lang="nl-NL" sz="1100" dirty="0"/>
              <a:t>. Are </a:t>
            </a:r>
            <a:r>
              <a:rPr lang="nl-NL" sz="1100" dirty="0" err="1"/>
              <a:t>they</a:t>
            </a:r>
            <a:r>
              <a:rPr lang="nl-NL" sz="1100" dirty="0"/>
              <a:t> </a:t>
            </a:r>
            <a:r>
              <a:rPr lang="nl-NL" sz="1100" dirty="0" err="1"/>
              <a:t>motivated</a:t>
            </a:r>
            <a:r>
              <a:rPr lang="nl-NL" sz="1100" dirty="0"/>
              <a:t> </a:t>
            </a:r>
            <a:r>
              <a:rPr lang="nl-NL" sz="1100" dirty="0" err="1"/>
              <a:t>by</a:t>
            </a:r>
            <a:r>
              <a:rPr lang="nl-NL" sz="1100" dirty="0"/>
              <a:t> personal </a:t>
            </a:r>
            <a:r>
              <a:rPr lang="nl-NL" sz="1100" dirty="0" err="1"/>
              <a:t>achievement</a:t>
            </a:r>
            <a:r>
              <a:rPr lang="nl-NL" sz="1100" dirty="0"/>
              <a:t>, </a:t>
            </a:r>
            <a:r>
              <a:rPr lang="nl-NL" sz="1100" dirty="0" err="1"/>
              <a:t>helping</a:t>
            </a:r>
            <a:r>
              <a:rPr lang="nl-NL" sz="1100" dirty="0"/>
              <a:t> </a:t>
            </a:r>
            <a:r>
              <a:rPr lang="nl-NL" sz="1100" dirty="0" err="1"/>
              <a:t>others</a:t>
            </a:r>
            <a:r>
              <a:rPr lang="nl-NL" sz="1100" dirty="0"/>
              <a:t>, financial security, or making a </a:t>
            </a:r>
            <a:r>
              <a:rPr lang="nl-NL" sz="1100" dirty="0" err="1"/>
              <a:t>difference</a:t>
            </a:r>
            <a:r>
              <a:rPr lang="nl-NL" sz="1100" dirty="0"/>
              <a:t> in </a:t>
            </a:r>
            <a:r>
              <a:rPr lang="nl-NL" sz="1100" dirty="0" err="1"/>
              <a:t>the</a:t>
            </a:r>
            <a:r>
              <a:rPr lang="nl-NL" sz="1100" dirty="0"/>
              <a:t> </a:t>
            </a:r>
            <a:r>
              <a:rPr lang="nl-NL" sz="1100" dirty="0" err="1"/>
              <a:t>world</a:t>
            </a:r>
            <a:r>
              <a:rPr lang="nl-NL" sz="1100" dirty="0"/>
              <a:t>? </a:t>
            </a:r>
            <a:r>
              <a:rPr lang="nl-NL" sz="1100" dirty="0" err="1"/>
              <a:t>Knowing</a:t>
            </a:r>
            <a:r>
              <a:rPr lang="nl-NL" sz="1100" dirty="0"/>
              <a:t> </a:t>
            </a:r>
            <a:r>
              <a:rPr lang="nl-NL" sz="1100" dirty="0" err="1"/>
              <a:t>what</a:t>
            </a:r>
            <a:r>
              <a:rPr lang="nl-NL" sz="1100" dirty="0"/>
              <a:t> </a:t>
            </a:r>
            <a:r>
              <a:rPr lang="nl-NL" sz="1100" dirty="0" err="1"/>
              <a:t>truly</a:t>
            </a:r>
            <a:r>
              <a:rPr lang="nl-NL" sz="1100" dirty="0"/>
              <a:t> </a:t>
            </a:r>
            <a:r>
              <a:rPr lang="nl-NL" sz="1100" dirty="0" err="1"/>
              <a:t>motivates</a:t>
            </a:r>
            <a:r>
              <a:rPr lang="nl-NL" sz="1100" dirty="0"/>
              <a:t> </a:t>
            </a:r>
            <a:r>
              <a:rPr lang="nl-NL" sz="1100" dirty="0" err="1"/>
              <a:t>them</a:t>
            </a:r>
            <a:r>
              <a:rPr lang="nl-NL" sz="1100" dirty="0"/>
              <a:t> </a:t>
            </a:r>
            <a:r>
              <a:rPr lang="nl-NL" sz="1100" dirty="0" err="1"/>
              <a:t>can</a:t>
            </a:r>
            <a:r>
              <a:rPr lang="nl-NL" sz="1100" dirty="0"/>
              <a:t> guide </a:t>
            </a:r>
            <a:r>
              <a:rPr lang="nl-NL" sz="1100" dirty="0" err="1"/>
              <a:t>them</a:t>
            </a:r>
            <a:r>
              <a:rPr lang="nl-NL" sz="1100" dirty="0"/>
              <a:t> </a:t>
            </a:r>
            <a:r>
              <a:rPr lang="nl-NL" sz="1100" dirty="0" err="1"/>
              <a:t>toward</a:t>
            </a:r>
            <a:r>
              <a:rPr lang="nl-NL" sz="1100" dirty="0"/>
              <a:t> a </a:t>
            </a:r>
            <a:r>
              <a:rPr lang="nl-NL" sz="1100" dirty="0" err="1"/>
              <a:t>study</a:t>
            </a:r>
            <a:r>
              <a:rPr lang="nl-NL" sz="1100" dirty="0"/>
              <a:t> </a:t>
            </a:r>
            <a:r>
              <a:rPr lang="nl-NL" sz="1100" dirty="0" err="1"/>
              <a:t>choice</a:t>
            </a:r>
            <a:r>
              <a:rPr lang="nl-NL" sz="1100" dirty="0"/>
              <a:t> </a:t>
            </a:r>
            <a:r>
              <a:rPr lang="nl-NL" sz="1100" dirty="0" err="1"/>
              <a:t>that</a:t>
            </a:r>
            <a:r>
              <a:rPr lang="nl-NL" sz="1100" dirty="0"/>
              <a:t> </a:t>
            </a:r>
            <a:r>
              <a:rPr lang="nl-NL" sz="1100" dirty="0" err="1"/>
              <a:t>aligns</a:t>
            </a:r>
            <a:r>
              <a:rPr lang="nl-NL" sz="1100" dirty="0"/>
              <a:t> </a:t>
            </a:r>
            <a:r>
              <a:rPr lang="nl-NL" sz="1100" dirty="0" err="1"/>
              <a:t>with</a:t>
            </a:r>
            <a:r>
              <a:rPr lang="nl-NL" sz="1100" dirty="0"/>
              <a:t> </a:t>
            </a:r>
            <a:r>
              <a:rPr lang="nl-NL" sz="1100" dirty="0" err="1"/>
              <a:t>their</a:t>
            </a:r>
            <a:r>
              <a:rPr lang="nl-NL" sz="1100" dirty="0"/>
              <a:t> </a:t>
            </a:r>
            <a:r>
              <a:rPr lang="nl-NL" sz="1100" dirty="0" err="1"/>
              <a:t>core</a:t>
            </a:r>
            <a:r>
              <a:rPr lang="nl-NL" sz="1100" dirty="0"/>
              <a:t> </a:t>
            </a:r>
            <a:r>
              <a:rPr lang="nl-NL" sz="1100" dirty="0" err="1"/>
              <a:t>values</a:t>
            </a:r>
            <a:r>
              <a:rPr lang="nl-NL" sz="1100" dirty="0"/>
              <a:t> </a:t>
            </a:r>
            <a:r>
              <a:rPr lang="nl-NL" sz="1100" dirty="0" err="1"/>
              <a:t>and</a:t>
            </a:r>
            <a:r>
              <a:rPr lang="nl-NL" sz="1100" dirty="0"/>
              <a:t> long-term goals.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4129879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E9260F-FFD3-014C-887C-2FBBE668DF36}"/>
              </a:ext>
            </a:extLst>
          </p:cNvPr>
          <p:cNvSpPr/>
          <p:nvPr/>
        </p:nvSpPr>
        <p:spPr>
          <a:xfrm>
            <a:off x="0" y="6314785"/>
            <a:ext cx="12192000" cy="546100"/>
          </a:xfrm>
          <a:prstGeom prst="rect">
            <a:avLst/>
          </a:prstGeom>
          <a:solidFill>
            <a:srgbClr val="53B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A2C481-9472-2846-BBDA-2F421BEFD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09" b="10909"/>
          <a:stretch/>
        </p:blipFill>
        <p:spPr>
          <a:xfrm>
            <a:off x="9162893" y="6311898"/>
            <a:ext cx="584200" cy="5461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C36307-29CD-E443-8722-F0D52F991768}"/>
              </a:ext>
            </a:extLst>
          </p:cNvPr>
          <p:cNvSpPr/>
          <p:nvPr/>
        </p:nvSpPr>
        <p:spPr>
          <a:xfrm>
            <a:off x="9421091" y="6311900"/>
            <a:ext cx="2770908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11C5EDD-DFBC-0E4E-B5C7-C6D3B00E92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410"/>
          <a:stretch/>
        </p:blipFill>
        <p:spPr>
          <a:xfrm>
            <a:off x="9747093" y="6090117"/>
            <a:ext cx="1890029" cy="7678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FAA7BE-E116-DA4B-B7B7-B55E8315CEF3}"/>
              </a:ext>
            </a:extLst>
          </p:cNvPr>
          <p:cNvSpPr/>
          <p:nvPr/>
        </p:nvSpPr>
        <p:spPr>
          <a:xfrm flipH="1">
            <a:off x="1" y="6246667"/>
            <a:ext cx="12191999" cy="68118"/>
          </a:xfrm>
          <a:prstGeom prst="rect">
            <a:avLst/>
          </a:prstGeom>
          <a:solidFill>
            <a:srgbClr val="CCE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Afbeelding 3">
            <a:extLst>
              <a:ext uri="{FF2B5EF4-FFF2-40B4-BE49-F238E27FC236}">
                <a16:creationId xmlns:a16="http://schemas.microsoft.com/office/drawing/2014/main" id="{765B80DF-FB41-6844-B454-56B7FAC8F9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543" r="70274"/>
          <a:stretch>
            <a:fillRect/>
          </a:stretch>
        </p:blipFill>
        <p:spPr>
          <a:xfrm>
            <a:off x="10877239" y="569080"/>
            <a:ext cx="562402" cy="62091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  <p:sp>
        <p:nvSpPr>
          <p:cNvPr id="13" name="Tekstvak 1">
            <a:extLst>
              <a:ext uri="{FF2B5EF4-FFF2-40B4-BE49-F238E27FC236}">
                <a16:creationId xmlns:a16="http://schemas.microsoft.com/office/drawing/2014/main" id="{1C58A4AC-3198-2145-9FA7-B5576A08B343}"/>
              </a:ext>
            </a:extLst>
          </p:cNvPr>
          <p:cNvSpPr txBox="1"/>
          <p:nvPr/>
        </p:nvSpPr>
        <p:spPr>
          <a:xfrm>
            <a:off x="720822" y="310736"/>
            <a:ext cx="941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3BAAD"/>
                </a:solidFill>
                <a:latin typeface="Aptos" panose="020B0004020202020204" pitchFamily="34" charset="0"/>
                <a:cs typeface="Segoe UI Semibold" panose="020B0502040204020203" pitchFamily="34" charset="0"/>
              </a:rPr>
              <a:t>The searching process</a:t>
            </a:r>
            <a:endParaRPr lang="en-GB" sz="3600" b="1" dirty="0">
              <a:latin typeface="Aptos" panose="020B0004020202020204" pitchFamily="34" charset="0"/>
              <a:cs typeface="Segoe UI Semibold" panose="020B0502040204020203" pitchFamily="34" charset="0"/>
            </a:endParaRPr>
          </a:p>
        </p:txBody>
      </p:sp>
      <p:cxnSp>
        <p:nvCxnSpPr>
          <p:cNvPr id="14" name="Rechte verbindingslijn 12">
            <a:extLst>
              <a:ext uri="{FF2B5EF4-FFF2-40B4-BE49-F238E27FC236}">
                <a16:creationId xmlns:a16="http://schemas.microsoft.com/office/drawing/2014/main" id="{EA548840-2360-4749-9269-F69122111E86}"/>
              </a:ext>
            </a:extLst>
          </p:cNvPr>
          <p:cNvCxnSpPr/>
          <p:nvPr/>
        </p:nvCxnSpPr>
        <p:spPr>
          <a:xfrm>
            <a:off x="741251" y="1182291"/>
            <a:ext cx="10070673" cy="22451"/>
          </a:xfrm>
          <a:prstGeom prst="line">
            <a:avLst/>
          </a:prstGeom>
          <a:ln w="25400" cmpd="sng">
            <a:solidFill>
              <a:srgbClr val="53BAA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 descr="Afbeelding met maan, cirkel, Hemellichaam, maansverduistering&#10;&#10;Automatisch gegenereerde beschrijving">
            <a:extLst>
              <a:ext uri="{FF2B5EF4-FFF2-40B4-BE49-F238E27FC236}">
                <a16:creationId xmlns:a16="http://schemas.microsoft.com/office/drawing/2014/main" id="{945BAD53-8BBE-D08B-43DD-62100C02A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3321" y="1429966"/>
            <a:ext cx="5836553" cy="4377416"/>
          </a:xfrm>
          <a:prstGeom prst="rect">
            <a:avLst/>
          </a:prstGeom>
        </p:spPr>
      </p:pic>
      <p:pic>
        <p:nvPicPr>
          <p:cNvPr id="4098" name="Picture 2" descr="Decanaat en loopbaanoriëntatie">
            <a:extLst>
              <a:ext uri="{FF2B5EF4-FFF2-40B4-BE49-F238E27FC236}">
                <a16:creationId xmlns:a16="http://schemas.microsoft.com/office/drawing/2014/main" id="{635BE266-1748-4AF2-8FB1-EDB6C8B48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8"/>
          <a:stretch/>
        </p:blipFill>
        <p:spPr bwMode="auto">
          <a:xfrm>
            <a:off x="643332" y="1361292"/>
            <a:ext cx="7761631" cy="467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tekst, Lettertype, ontwerp&#10;&#10;Automatisch gegenereerde beschrijving">
            <a:extLst>
              <a:ext uri="{FF2B5EF4-FFF2-40B4-BE49-F238E27FC236}">
                <a16:creationId xmlns:a16="http://schemas.microsoft.com/office/drawing/2014/main" id="{C65B7165-3E2E-7AE3-4EDA-D9D050982B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7161" y="1872638"/>
            <a:ext cx="3239370" cy="323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023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9f6445d-f9c3-4877-97ba-50dfb06422a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FC04144476F4690BE4B77540E31E2" ma:contentTypeVersion="18" ma:contentTypeDescription="Een nieuw document maken." ma:contentTypeScope="" ma:versionID="c2df705798e1d8be0287d34d5f4f6e80">
  <xsd:schema xmlns:xsd="http://www.w3.org/2001/XMLSchema" xmlns:xs="http://www.w3.org/2001/XMLSchema" xmlns:p="http://schemas.microsoft.com/office/2006/metadata/properties" xmlns:ns3="cbec6836-a6dd-40a8-8b85-e40066070dc8" xmlns:ns4="79f6445d-f9c3-4877-97ba-50dfb06422aa" targetNamespace="http://schemas.microsoft.com/office/2006/metadata/properties" ma:root="true" ma:fieldsID="fddd8282ab838fddcf6817b45719ac6e" ns3:_="" ns4:_="">
    <xsd:import namespace="cbec6836-a6dd-40a8-8b85-e40066070dc8"/>
    <xsd:import namespace="79f6445d-f9c3-4877-97ba-50dfb06422a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c6836-a6dd-40a8-8b85-e40066070d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6445d-f9c3-4877-97ba-50dfb06422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1A5208-F627-483D-92A4-445652C3D5A3}">
  <ds:schemaRefs>
    <ds:schemaRef ds:uri="http://purl.org/dc/terms/"/>
    <ds:schemaRef ds:uri="http://schemas.microsoft.com/office/2006/documentManagement/types"/>
    <ds:schemaRef ds:uri="79f6445d-f9c3-4877-97ba-50dfb06422aa"/>
    <ds:schemaRef ds:uri="http://purl.org/dc/dcmitype/"/>
    <ds:schemaRef ds:uri="http://schemas.microsoft.com/office/infopath/2007/PartnerControls"/>
    <ds:schemaRef ds:uri="http://schemas.microsoft.com/office/2006/metadata/properties"/>
    <ds:schemaRef ds:uri="cbec6836-a6dd-40a8-8b85-e40066070dc8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6D924A2-585E-401C-B87D-26F201C69E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AA20FE-A858-455B-878C-4828B383BF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ec6836-a6dd-40a8-8b85-e40066070dc8"/>
    <ds:schemaRef ds:uri="79f6445d-f9c3-4877-97ba-50dfb06422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811</Words>
  <Application>Microsoft Macintosh PowerPoint</Application>
  <PresentationFormat>Breedbeeld</PresentationFormat>
  <Paragraphs>150</Paragraphs>
  <Slides>16</Slides>
  <Notes>15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Segoe UI</vt:lpstr>
      <vt:lpstr>Wingdings</vt:lpstr>
      <vt:lpstr>YouTube Noto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Schaap, F.</dc:creator>
  <cp:lastModifiedBy>Jochems, N.</cp:lastModifiedBy>
  <cp:revision>17</cp:revision>
  <cp:lastPrinted>2024-10-02T18:05:53Z</cp:lastPrinted>
  <dcterms:created xsi:type="dcterms:W3CDTF">2021-01-17T13:28:54Z</dcterms:created>
  <dcterms:modified xsi:type="dcterms:W3CDTF">2024-10-02T18:06:03Z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0x01010080BFC04144476F4690BE4B77540E31E2</vt:lpwstr>
  </property>
</Properties>
</file>