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34" r:id="rId1"/>
  </p:sldMasterIdLst>
  <p:notesMasterIdLst>
    <p:notesMasterId r:id="rId39"/>
  </p:notesMasterIdLst>
  <p:sldIdLst>
    <p:sldId id="304" r:id="rId2"/>
    <p:sldId id="305" r:id="rId3"/>
    <p:sldId id="257" r:id="rId4"/>
    <p:sldId id="264" r:id="rId5"/>
    <p:sldId id="282" r:id="rId6"/>
    <p:sldId id="283" r:id="rId7"/>
    <p:sldId id="284" r:id="rId8"/>
    <p:sldId id="285" r:id="rId9"/>
    <p:sldId id="443" r:id="rId10"/>
    <p:sldId id="286" r:id="rId11"/>
    <p:sldId id="287" r:id="rId12"/>
    <p:sldId id="289" r:id="rId13"/>
    <p:sldId id="288" r:id="rId14"/>
    <p:sldId id="290" r:id="rId15"/>
    <p:sldId id="444" r:id="rId16"/>
    <p:sldId id="291" r:id="rId17"/>
    <p:sldId id="314" r:id="rId18"/>
    <p:sldId id="292" r:id="rId19"/>
    <p:sldId id="293" r:id="rId20"/>
    <p:sldId id="306" r:id="rId21"/>
    <p:sldId id="307" r:id="rId22"/>
    <p:sldId id="308" r:id="rId23"/>
    <p:sldId id="309" r:id="rId24"/>
    <p:sldId id="296" r:id="rId25"/>
    <p:sldId id="310" r:id="rId26"/>
    <p:sldId id="297" r:id="rId27"/>
    <p:sldId id="311" r:id="rId28"/>
    <p:sldId id="298" r:id="rId29"/>
    <p:sldId id="294" r:id="rId30"/>
    <p:sldId id="299" r:id="rId31"/>
    <p:sldId id="300" r:id="rId32"/>
    <p:sldId id="302" r:id="rId33"/>
    <p:sldId id="455" r:id="rId34"/>
    <p:sldId id="456" r:id="rId35"/>
    <p:sldId id="301" r:id="rId36"/>
    <p:sldId id="269" r:id="rId37"/>
    <p:sldId id="313"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AC9A"/>
    <a:srgbClr val="FF0000"/>
    <a:srgbClr val="E7F5F1"/>
    <a:srgbClr val="FF5DEC"/>
    <a:srgbClr val="FF5DC5"/>
    <a:srgbClr val="D979FF"/>
    <a:srgbClr val="CE284C"/>
    <a:srgbClr val="C10B32"/>
    <a:srgbClr val="FE9202"/>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CB18D-47CA-4766-B63C-920F45CC9D7E}" v="1" dt="2025-01-14T12:19:32.35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60"/>
    <p:restoredTop sz="94626"/>
  </p:normalViewPr>
  <p:slideViewPr>
    <p:cSldViewPr>
      <p:cViewPr>
        <p:scale>
          <a:sx n="76" d="100"/>
          <a:sy n="76" d="100"/>
        </p:scale>
        <p:origin x="2632" y="1560"/>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‹nr.›</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4EFC74-7186-4393-BFF7-E9C84A72A03C}" type="slidenum">
              <a:rPr lang="it-IT" smtClean="0"/>
              <a:t>9</a:t>
            </a:fld>
            <a:endParaRPr lang="it-IT"/>
          </a:p>
        </p:txBody>
      </p:sp>
    </p:spTree>
    <p:extLst>
      <p:ext uri="{BB962C8B-B14F-4D97-AF65-F5344CB8AC3E}">
        <p14:creationId xmlns:p14="http://schemas.microsoft.com/office/powerpoint/2010/main" val="322803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F88E3-F037-EC58-EE3C-46C631FEB3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760307-C3BF-3634-9197-1CA403175F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840930-1298-9972-1AB4-0CEB95EE181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C7AC92-1504-9A04-6DD7-FC98BC42377C}"/>
              </a:ext>
            </a:extLst>
          </p:cNvPr>
          <p:cNvSpPr>
            <a:spLocks noGrp="1"/>
          </p:cNvSpPr>
          <p:nvPr>
            <p:ph type="sldNum" sz="quarter" idx="5"/>
          </p:nvPr>
        </p:nvSpPr>
        <p:spPr/>
        <p:txBody>
          <a:bodyPr/>
          <a:lstStyle/>
          <a:p>
            <a:fld id="{8F4EFC74-7186-4393-BFF7-E9C84A72A03C}" type="slidenum">
              <a:rPr lang="it-IT" smtClean="0"/>
              <a:t>33</a:t>
            </a:fld>
            <a:endParaRPr lang="it-IT"/>
          </a:p>
        </p:txBody>
      </p:sp>
    </p:spTree>
    <p:extLst>
      <p:ext uri="{BB962C8B-B14F-4D97-AF65-F5344CB8AC3E}">
        <p14:creationId xmlns:p14="http://schemas.microsoft.com/office/powerpoint/2010/main" val="281313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BCE18-3B2B-2844-8C82-3A1B563B0C49}"/>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970C5368-0730-D649-8517-810E97E69D3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B94D821-D711-194A-A54D-52016A2679A5}"/>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9F2D7C2-4D8E-144F-9A1D-BE8BDD574B04}"/>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C14FBF4-5BC6-A84C-AE90-94D6411CDDAE}"/>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69294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9E094-3685-694B-B284-3D49C2FB66C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CBEE4EE-BB5C-DF4B-B4E6-E146C9BE7DEB}"/>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5AF2DB90-AAD5-1E4C-B8BC-3427B2A13E56}"/>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BEE999F-6999-D846-AA20-A9D205F7496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1CFB17DE-B1A3-F046-8183-86B9ECD2A97A}"/>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9259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637414D-C36C-6F48-8982-5BD0F5750E9D}"/>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B322639-4891-6443-95B1-3F4924B8F564}"/>
              </a:ext>
            </a:extLst>
          </p:cNvPr>
          <p:cNvSpPr>
            <a:spLocks noGrp="1"/>
          </p:cNvSpPr>
          <p:nvPr>
            <p:ph type="body" orient="vert" idx="1"/>
          </p:nvPr>
        </p:nvSpPr>
        <p:spPr>
          <a:xfrm>
            <a:off x="628650" y="273844"/>
            <a:ext cx="5800725" cy="4358879"/>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DDFC8BB-BBF2-9443-80DE-F71582B45894}"/>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B7C4E6E5-87FB-274A-AA88-57A0A482F778}"/>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77078C-B317-AF42-BCAB-C0E59DB260CF}"/>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52970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140060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99788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A0452-D7BF-3742-9597-422117FE4E9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69F1C9-166F-0F43-AF8B-E3469A2FFF23}"/>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0FBC817-0E4A-1E49-9EBA-125AAD222B01}"/>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B7AAE12D-A166-B045-AE6C-BFC4618404E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97B2521-C53B-5642-87B9-C1DF0CE0550B}"/>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74452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852F9-09BD-7242-9197-22ABCB4FABAB}"/>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23C4DFA4-DA7A-974B-B007-AD01138A86A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32368CE-CE64-F544-A31A-67550A0EF52E}"/>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B22F0DA-5A0E-9644-ACAC-8704B4743A7C}"/>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03625C4-83E9-574B-A8E5-689B7AFF19C1}"/>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83905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660F7-A8E6-9A44-BF81-2752D7DA76F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1A5633-17A6-1A48-AB8F-ACE5C996A9D4}"/>
              </a:ext>
            </a:extLst>
          </p:cNvPr>
          <p:cNvSpPr>
            <a:spLocks noGrp="1"/>
          </p:cNvSpPr>
          <p:nvPr>
            <p:ph sz="half" idx="1"/>
          </p:nvPr>
        </p:nvSpPr>
        <p:spPr>
          <a:xfrm>
            <a:off x="628650" y="1369219"/>
            <a:ext cx="3886200" cy="3263504"/>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F7B2C779-6BDE-5948-8952-D0F43A0BD5ED}"/>
              </a:ext>
            </a:extLst>
          </p:cNvPr>
          <p:cNvSpPr>
            <a:spLocks noGrp="1"/>
          </p:cNvSpPr>
          <p:nvPr>
            <p:ph sz="half" idx="2"/>
          </p:nvPr>
        </p:nvSpPr>
        <p:spPr>
          <a:xfrm>
            <a:off x="4629150" y="1369219"/>
            <a:ext cx="3886200" cy="3263504"/>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6936D61-2EF7-9A41-9238-81ABA1D53916}"/>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89942927-75E1-DA49-BC57-5A6181901777}"/>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467A8AF1-ABDA-904D-A013-19050236521B}"/>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19905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FD7A0-CEF8-4546-B5FA-4D0D6BF4E653}"/>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A4D042F-5E33-EB4C-87C6-ACB0AECEF4F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AB1263D8-58D4-2B40-97A0-EA4B5B89C4DA}"/>
              </a:ext>
            </a:extLst>
          </p:cNvPr>
          <p:cNvSpPr>
            <a:spLocks noGrp="1"/>
          </p:cNvSpPr>
          <p:nvPr>
            <p:ph sz="half" idx="2"/>
          </p:nvPr>
        </p:nvSpPr>
        <p:spPr>
          <a:xfrm>
            <a:off x="629842" y="1878806"/>
            <a:ext cx="3868340" cy="2763441"/>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C767B5CA-4FD5-194E-BDAC-5116910C6F3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B3FF34E6-6E9E-0E48-9CF7-AAFB0CAAE461}"/>
              </a:ext>
            </a:extLst>
          </p:cNvPr>
          <p:cNvSpPr>
            <a:spLocks noGrp="1"/>
          </p:cNvSpPr>
          <p:nvPr>
            <p:ph sz="quarter" idx="4"/>
          </p:nvPr>
        </p:nvSpPr>
        <p:spPr>
          <a:xfrm>
            <a:off x="4629150" y="1878806"/>
            <a:ext cx="3887391" cy="2763441"/>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DE3642C9-7B56-284C-957E-0060270EE57C}"/>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Tijdelijke aanduiding voor voettekst 7">
            <a:extLst>
              <a:ext uri="{FF2B5EF4-FFF2-40B4-BE49-F238E27FC236}">
                <a16:creationId xmlns:a16="http://schemas.microsoft.com/office/drawing/2014/main" id="{6AEBBB78-4164-F145-91BB-F7312A166825}"/>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9F8C4575-524A-2D4C-985C-84A5B1436DD5}"/>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9755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C7D28-C909-8441-8237-B2DD7D50688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F49033C-1257-4E4F-88DE-EB51854FA0F8}"/>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4" name="Tijdelijke aanduiding voor voettekst 3">
            <a:extLst>
              <a:ext uri="{FF2B5EF4-FFF2-40B4-BE49-F238E27FC236}">
                <a16:creationId xmlns:a16="http://schemas.microsoft.com/office/drawing/2014/main" id="{0306E603-4C87-014E-A9F5-0414F55BFF8E}"/>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458F3521-15B7-E34A-AE01-28E0F7D8A154}"/>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75036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AF53CF7-9839-5746-BB2E-1EB61A2E5947}"/>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3" name="Tijdelijke aanduiding voor voettekst 2">
            <a:extLst>
              <a:ext uri="{FF2B5EF4-FFF2-40B4-BE49-F238E27FC236}">
                <a16:creationId xmlns:a16="http://schemas.microsoft.com/office/drawing/2014/main" id="{65C25FA5-C4E5-134E-AEE8-64C8BF9183FE}"/>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79715EDF-7E58-4C4C-8DDA-1EABF5FB65F7}"/>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33980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8708A-D07C-DE41-AB91-899F5573A345}"/>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A832CA46-AD21-4442-AA95-D201A84D4D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70C18A96-2EF5-E14A-998F-4186E97010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0A73CFC-1EAC-9A41-B9BD-D25B3A951CBA}"/>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FA22E8C6-34E0-3844-9DCA-C92CE48397DA}"/>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EEA8873-5A66-A940-8A14-793F9A6DD068}"/>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427237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56590-4C6C-8946-8D00-9DBDFD30F813}"/>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DB08B693-20CA-ED44-A24D-BF01308469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7B2C4910-281D-FB43-93D5-D2B58FC13D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C69B377-F6BF-4948-8A09-012B9BF950FB}"/>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6302DBB8-7520-324C-A2D8-CC2BF9A1D40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C339CC4-5CD6-5E4E-B43D-7872B89333BF}"/>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79220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4D2F969-611D-2843-9BED-B6210535F3F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4D3A82A-DFCD-614A-BB79-B25F6B0E4B0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F9AD19C-0B7A-174F-B2BF-F1CBED6F253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A7B8145C-09D2-D14F-8109-8BFDD111BC7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77DC8503-EC1A-D048-BF36-031C7B553A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‹nr.›</a:t>
            </a:fld>
            <a:endParaRPr lang="en-US"/>
          </a:p>
        </p:txBody>
      </p:sp>
      <p:sp>
        <p:nvSpPr>
          <p:cNvPr id="7" name="TextBox 6">
            <a:extLst>
              <a:ext uri="{FF2B5EF4-FFF2-40B4-BE49-F238E27FC236}">
                <a16:creationId xmlns:a16="http://schemas.microsoft.com/office/drawing/2014/main" id="{2FA80B23-35EF-8048-8FCA-FA712E102CA3}"/>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25630972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hyperlink" Target="https://haarlemmermeerlyceum.nl/wp-content/uploads/2023/09/Bevorderingsnormen-2023-202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lobhlmltto.com/h3"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s://www.canva.com/design/DAGbsFND-K0/faTIQ5XxijhJGjvuPyeBRg/view?utm_content=DAGbsFND-K0&amp;utm_campaign=designshare&amp;utm_medium=link2&amp;utm_source=uniquelinks&amp;utlId=h834dcb29c2"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1.emf"/><Relationship Id="rId7"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1FBA5BF0-5C3E-1D43-8301-BC1E399FF9D2}"/>
              </a:ext>
            </a:extLst>
          </p:cNvPr>
          <p:cNvSpPr/>
          <p:nvPr/>
        </p:nvSpPr>
        <p:spPr>
          <a:xfrm>
            <a:off x="-4628055" y="2441350"/>
            <a:ext cx="9986211" cy="923620"/>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4" name="Ovaal 13">
            <a:extLst>
              <a:ext uri="{FF2B5EF4-FFF2-40B4-BE49-F238E27FC236}">
                <a16:creationId xmlns:a16="http://schemas.microsoft.com/office/drawing/2014/main" id="{CFBF496F-AC69-3145-8E3B-4015F3DB9239}"/>
              </a:ext>
            </a:extLst>
          </p:cNvPr>
          <p:cNvSpPr/>
          <p:nvPr/>
        </p:nvSpPr>
        <p:spPr>
          <a:xfrm>
            <a:off x="4736080" y="2441350"/>
            <a:ext cx="1244151" cy="923620"/>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86">
            <a:extLst>
              <a:ext uri="{FF2B5EF4-FFF2-40B4-BE49-F238E27FC236}">
                <a16:creationId xmlns:a16="http://schemas.microsoft.com/office/drawing/2014/main" id="{46BBAE95-8C15-F749-B70A-519265696CA3}"/>
              </a:ext>
            </a:extLst>
          </p:cNvPr>
          <p:cNvSpPr/>
          <p:nvPr/>
        </p:nvSpPr>
        <p:spPr>
          <a:xfrm>
            <a:off x="-3271974" y="555902"/>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16E6074E-100E-5A42-AC23-FCCEACF13EA6}"/>
              </a:ext>
            </a:extLst>
          </p:cNvPr>
          <p:cNvSpPr/>
          <p:nvPr/>
        </p:nvSpPr>
        <p:spPr>
          <a:xfrm>
            <a:off x="6092161" y="555902"/>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1C955F12-F9C7-E14F-B5FA-9AFA83046C3F}"/>
              </a:ext>
            </a:extLst>
          </p:cNvPr>
          <p:cNvSpPr>
            <a:spLocks noGrp="1"/>
          </p:cNvSpPr>
          <p:nvPr>
            <p:ph type="ctrTitle"/>
          </p:nvPr>
        </p:nvSpPr>
        <p:spPr>
          <a:xfrm>
            <a:off x="-765839" y="286517"/>
            <a:ext cx="6858000" cy="1790700"/>
          </a:xfrm>
        </p:spPr>
        <p:txBody>
          <a:bodyPr>
            <a:normAutofit/>
          </a:bodyPr>
          <a:lstStyle/>
          <a:p>
            <a:pPr algn="r"/>
            <a:r>
              <a:rPr lang="nl-NL" b="1" dirty="0">
                <a:solidFill>
                  <a:schemeClr val="bg1"/>
                </a:solidFill>
              </a:rPr>
              <a:t>Profielkeuze informatieavond</a:t>
            </a:r>
          </a:p>
        </p:txBody>
      </p:sp>
      <p:sp>
        <p:nvSpPr>
          <p:cNvPr id="3" name="Ondertitel 2">
            <a:extLst>
              <a:ext uri="{FF2B5EF4-FFF2-40B4-BE49-F238E27FC236}">
                <a16:creationId xmlns:a16="http://schemas.microsoft.com/office/drawing/2014/main" id="{BB8E1A47-AACF-A847-903F-ED8548B73C19}"/>
              </a:ext>
            </a:extLst>
          </p:cNvPr>
          <p:cNvSpPr>
            <a:spLocks noGrp="1"/>
          </p:cNvSpPr>
          <p:nvPr>
            <p:ph type="subTitle" idx="1"/>
          </p:nvPr>
        </p:nvSpPr>
        <p:spPr>
          <a:xfrm>
            <a:off x="-1499845" y="2561108"/>
            <a:ext cx="6858000" cy="1241822"/>
          </a:xfrm>
        </p:spPr>
        <p:txBody>
          <a:bodyPr>
            <a:normAutofit/>
          </a:bodyPr>
          <a:lstStyle/>
          <a:p>
            <a:pPr algn="r"/>
            <a:r>
              <a:rPr lang="nl-NL" b="1" dirty="0">
                <a:solidFill>
                  <a:schemeClr val="bg1"/>
                </a:solidFill>
              </a:rPr>
              <a:t>WEBINAR VOOR OUDERS EN LEERLINGEN HAVO 3</a:t>
            </a:r>
          </a:p>
          <a:p>
            <a:pPr algn="r"/>
            <a:r>
              <a:rPr lang="nl-NL" b="1" dirty="0">
                <a:solidFill>
                  <a:schemeClr val="bg1"/>
                </a:solidFill>
              </a:rPr>
              <a:t>15 januari 2025 – 20.00</a:t>
            </a:r>
          </a:p>
        </p:txBody>
      </p:sp>
      <p:sp>
        <p:nvSpPr>
          <p:cNvPr id="6" name="Rectangle 3">
            <a:extLst>
              <a:ext uri="{FF2B5EF4-FFF2-40B4-BE49-F238E27FC236}">
                <a16:creationId xmlns:a16="http://schemas.microsoft.com/office/drawing/2014/main" id="{43605328-6280-384E-A0A1-4685E401A11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62A3C001-0541-F04F-825B-4A048954C3B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BA61C584-F949-4641-A748-AEC4AD06DDF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807BABBD-9B89-7C40-84E0-CB3BE57D1734}"/>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1B15D513-E79D-424F-A373-D767874FB4A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1" name="Afbeelding 10">
            <a:extLst>
              <a:ext uri="{FF2B5EF4-FFF2-40B4-BE49-F238E27FC236}">
                <a16:creationId xmlns:a16="http://schemas.microsoft.com/office/drawing/2014/main" id="{EBA49728-6F4A-C562-F1C4-95C90CE09040}"/>
              </a:ext>
            </a:extLst>
          </p:cNvPr>
          <p:cNvPicPr>
            <a:picLocks noChangeAspect="1"/>
          </p:cNvPicPr>
          <p:nvPr/>
        </p:nvPicPr>
        <p:blipFill>
          <a:blip r:embed="rId4"/>
          <a:stretch>
            <a:fillRect/>
          </a:stretch>
        </p:blipFill>
        <p:spPr>
          <a:xfrm>
            <a:off x="749875" y="3516522"/>
            <a:ext cx="923620" cy="923620"/>
          </a:xfrm>
          <a:prstGeom prst="rect">
            <a:avLst/>
          </a:prstGeom>
        </p:spPr>
      </p:pic>
      <p:pic>
        <p:nvPicPr>
          <p:cNvPr id="15" name="Afbeelding 14">
            <a:extLst>
              <a:ext uri="{FF2B5EF4-FFF2-40B4-BE49-F238E27FC236}">
                <a16:creationId xmlns:a16="http://schemas.microsoft.com/office/drawing/2014/main" id="{3D7DADC2-9254-3DC7-A0E5-9744A123D396}"/>
              </a:ext>
            </a:extLst>
          </p:cNvPr>
          <p:cNvPicPr>
            <a:picLocks noChangeAspect="1"/>
          </p:cNvPicPr>
          <p:nvPr/>
        </p:nvPicPr>
        <p:blipFill>
          <a:blip r:embed="rId5"/>
          <a:stretch>
            <a:fillRect/>
          </a:stretch>
        </p:blipFill>
        <p:spPr>
          <a:xfrm>
            <a:off x="2301105" y="3516522"/>
            <a:ext cx="923620" cy="923620"/>
          </a:xfrm>
          <a:prstGeom prst="rect">
            <a:avLst/>
          </a:prstGeom>
        </p:spPr>
      </p:pic>
      <p:pic>
        <p:nvPicPr>
          <p:cNvPr id="16" name="Afbeelding 15">
            <a:extLst>
              <a:ext uri="{FF2B5EF4-FFF2-40B4-BE49-F238E27FC236}">
                <a16:creationId xmlns:a16="http://schemas.microsoft.com/office/drawing/2014/main" id="{0C561CCD-C344-E89B-D4BA-41EE56B8799E}"/>
              </a:ext>
            </a:extLst>
          </p:cNvPr>
          <p:cNvPicPr>
            <a:picLocks noChangeAspect="1"/>
          </p:cNvPicPr>
          <p:nvPr/>
        </p:nvPicPr>
        <p:blipFill>
          <a:blip r:embed="rId6"/>
          <a:stretch>
            <a:fillRect/>
          </a:stretch>
        </p:blipFill>
        <p:spPr>
          <a:xfrm>
            <a:off x="4093116" y="3628382"/>
            <a:ext cx="923620" cy="923620"/>
          </a:xfrm>
          <a:prstGeom prst="rect">
            <a:avLst/>
          </a:prstGeom>
        </p:spPr>
      </p:pic>
    </p:spTree>
    <p:extLst>
      <p:ext uri="{BB962C8B-B14F-4D97-AF65-F5344CB8AC3E}">
        <p14:creationId xmlns:p14="http://schemas.microsoft.com/office/powerpoint/2010/main" val="35857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25702-0879-2349-BB15-2516CC522ADB}"/>
              </a:ext>
            </a:extLst>
          </p:cNvPr>
          <p:cNvSpPr>
            <a:spLocks noGrp="1"/>
          </p:cNvSpPr>
          <p:nvPr>
            <p:ph type="title"/>
          </p:nvPr>
        </p:nvSpPr>
        <p:spPr>
          <a:xfrm>
            <a:off x="599481" y="366525"/>
            <a:ext cx="7886700" cy="994172"/>
          </a:xfrm>
        </p:spPr>
        <p:txBody>
          <a:bodyPr>
            <a:normAutofit fontScale="90000"/>
          </a:bodyPr>
          <a:lstStyle/>
          <a:p>
            <a:r>
              <a:rPr lang="nl-NL" dirty="0"/>
              <a:t>Opbouw</a:t>
            </a:r>
            <a:br>
              <a:rPr lang="nl-NL" dirty="0"/>
            </a:br>
            <a:r>
              <a:rPr lang="nl-NL" i="1" dirty="0" err="1"/>
              <a:t>Structure</a:t>
            </a:r>
            <a:endParaRPr lang="nl-NL" i="1" dirty="0"/>
          </a:p>
        </p:txBody>
      </p:sp>
      <p:sp>
        <p:nvSpPr>
          <p:cNvPr id="22" name="Rectangle 3">
            <a:extLst>
              <a:ext uri="{FF2B5EF4-FFF2-40B4-BE49-F238E27FC236}">
                <a16:creationId xmlns:a16="http://schemas.microsoft.com/office/drawing/2014/main" id="{E3851253-9672-274F-9703-C78D1953D58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9">
            <a:extLst>
              <a:ext uri="{FF2B5EF4-FFF2-40B4-BE49-F238E27FC236}">
                <a16:creationId xmlns:a16="http://schemas.microsoft.com/office/drawing/2014/main" id="{826B4049-B292-1F41-AC7C-1EAD89F9089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24" name="Rectangle 6">
            <a:extLst>
              <a:ext uri="{FF2B5EF4-FFF2-40B4-BE49-F238E27FC236}">
                <a16:creationId xmlns:a16="http://schemas.microsoft.com/office/drawing/2014/main" id="{4302A66D-90B8-7946-8FE3-95634D741BF5}"/>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Picture 2" descr="A picture containing logo&#10;&#10;Description automatically generated">
            <a:extLst>
              <a:ext uri="{FF2B5EF4-FFF2-40B4-BE49-F238E27FC236}">
                <a16:creationId xmlns:a16="http://schemas.microsoft.com/office/drawing/2014/main" id="{ED3C344B-8FD9-E942-9822-F667A1E3B55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26" name="Rectangle 7">
            <a:extLst>
              <a:ext uri="{FF2B5EF4-FFF2-40B4-BE49-F238E27FC236}">
                <a16:creationId xmlns:a16="http://schemas.microsoft.com/office/drawing/2014/main" id="{C5A8D428-1224-EF49-AC95-354915ABC715}"/>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7" name="Rechte verbindingslijn 12">
            <a:extLst>
              <a:ext uri="{FF2B5EF4-FFF2-40B4-BE49-F238E27FC236}">
                <a16:creationId xmlns:a16="http://schemas.microsoft.com/office/drawing/2014/main" id="{5DFA931D-7713-8D40-8559-E43AB65DBE5D}"/>
              </a:ext>
            </a:extLst>
          </p:cNvPr>
          <p:cNvCxnSpPr>
            <a:cxnSpLocks/>
          </p:cNvCxnSpPr>
          <p:nvPr/>
        </p:nvCxnSpPr>
        <p:spPr>
          <a:xfrm>
            <a:off x="452893" y="1350110"/>
            <a:ext cx="243935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grpSp>
        <p:nvGrpSpPr>
          <p:cNvPr id="17" name="Groep 16">
            <a:extLst>
              <a:ext uri="{FF2B5EF4-FFF2-40B4-BE49-F238E27FC236}">
                <a16:creationId xmlns:a16="http://schemas.microsoft.com/office/drawing/2014/main" id="{AB7BF4EC-6FD2-964B-ADBE-188DF9E3885F}"/>
              </a:ext>
            </a:extLst>
          </p:cNvPr>
          <p:cNvGrpSpPr/>
          <p:nvPr/>
        </p:nvGrpSpPr>
        <p:grpSpPr>
          <a:xfrm>
            <a:off x="3737459" y="219680"/>
            <a:ext cx="2340169" cy="2219384"/>
            <a:chOff x="3737459" y="148489"/>
            <a:chExt cx="2555140" cy="2423259"/>
          </a:xfrm>
        </p:grpSpPr>
        <p:sp>
          <p:nvSpPr>
            <p:cNvPr id="4" name="Traan 3">
              <a:extLst>
                <a:ext uri="{FF2B5EF4-FFF2-40B4-BE49-F238E27FC236}">
                  <a16:creationId xmlns:a16="http://schemas.microsoft.com/office/drawing/2014/main" id="{4387DB96-F145-FC43-A8D7-320807C731BB}"/>
                </a:ext>
              </a:extLst>
            </p:cNvPr>
            <p:cNvSpPr/>
            <p:nvPr/>
          </p:nvSpPr>
          <p:spPr>
            <a:xfrm rot="5400000">
              <a:off x="3803399" y="82549"/>
              <a:ext cx="2423259" cy="2555140"/>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75B396DE-62EE-714F-A5F6-C3924C551992}"/>
                </a:ext>
              </a:extLst>
            </p:cNvPr>
            <p:cNvSpPr txBox="1"/>
            <p:nvPr/>
          </p:nvSpPr>
          <p:spPr>
            <a:xfrm>
              <a:off x="3956152" y="614996"/>
              <a:ext cx="2137870" cy="276999"/>
            </a:xfrm>
            <a:prstGeom prst="rect">
              <a:avLst/>
            </a:prstGeom>
            <a:noFill/>
          </p:spPr>
          <p:txBody>
            <a:bodyPr wrap="square" rtlCol="0">
              <a:spAutoFit/>
            </a:bodyPr>
            <a:lstStyle/>
            <a:p>
              <a:pPr algn="ctr"/>
              <a:r>
                <a:rPr lang="nl-NL" sz="1200" b="1" dirty="0"/>
                <a:t>Gemeenschappelijk deel</a:t>
              </a:r>
            </a:p>
          </p:txBody>
        </p:sp>
        <p:sp>
          <p:nvSpPr>
            <p:cNvPr id="11" name="Tekstvak 10">
              <a:extLst>
                <a:ext uri="{FF2B5EF4-FFF2-40B4-BE49-F238E27FC236}">
                  <a16:creationId xmlns:a16="http://schemas.microsoft.com/office/drawing/2014/main" id="{DCE2BFF9-D242-524A-9498-1C5D4F63780A}"/>
                </a:ext>
              </a:extLst>
            </p:cNvPr>
            <p:cNvSpPr txBox="1"/>
            <p:nvPr/>
          </p:nvSpPr>
          <p:spPr>
            <a:xfrm>
              <a:off x="4061008" y="944084"/>
              <a:ext cx="1995222" cy="1169551"/>
            </a:xfrm>
            <a:prstGeom prst="rect">
              <a:avLst/>
            </a:prstGeom>
            <a:noFill/>
          </p:spPr>
          <p:txBody>
            <a:bodyPr wrap="square" rtlCol="0">
              <a:spAutoFit/>
            </a:bodyPr>
            <a:lstStyle/>
            <a:p>
              <a:pPr algn="ctr"/>
              <a:r>
                <a:rPr lang="nl-NL" sz="1000" dirty="0"/>
                <a:t>De vakken die verplicht zijn voor alle leerlingen zoals Engels, Nederlands, LOB en CKV</a:t>
              </a:r>
            </a:p>
            <a:p>
              <a:pPr algn="ctr"/>
              <a:endParaRPr lang="nl-NL" sz="1000" i="1" dirty="0"/>
            </a:p>
            <a:p>
              <a:pPr algn="ctr"/>
              <a:r>
                <a:rPr lang="nl-NL" sz="1000" i="1" dirty="0"/>
                <a:t>The subjects </a:t>
              </a:r>
              <a:r>
                <a:rPr lang="nl-NL" sz="1000" i="1" dirty="0" err="1"/>
                <a:t>that</a:t>
              </a:r>
              <a:r>
                <a:rPr lang="nl-NL" sz="1000" i="1" dirty="0"/>
                <a:t> are </a:t>
              </a:r>
              <a:r>
                <a:rPr lang="nl-NL" sz="1000" i="1" dirty="0" err="1"/>
                <a:t>compulsory</a:t>
              </a:r>
              <a:r>
                <a:rPr lang="nl-NL" sz="1000" i="1" dirty="0"/>
                <a:t> </a:t>
              </a:r>
              <a:r>
                <a:rPr lang="nl-NL" sz="1000" i="1" dirty="0" err="1"/>
                <a:t>for</a:t>
              </a:r>
              <a:r>
                <a:rPr lang="nl-NL" sz="1000" i="1" dirty="0"/>
                <a:t> </a:t>
              </a:r>
              <a:r>
                <a:rPr lang="nl-NL" sz="1000" i="1" dirty="0" err="1"/>
                <a:t>all</a:t>
              </a:r>
              <a:r>
                <a:rPr lang="nl-NL" sz="1000" i="1" dirty="0"/>
                <a:t> </a:t>
              </a:r>
              <a:r>
                <a:rPr lang="nl-NL" sz="1000" i="1" dirty="0" err="1"/>
                <a:t>pupils</a:t>
              </a:r>
              <a:r>
                <a:rPr lang="nl-NL" sz="1000" i="1" dirty="0"/>
                <a:t> </a:t>
              </a:r>
              <a:r>
                <a:rPr lang="nl-NL" sz="1000" i="1" dirty="0" err="1"/>
                <a:t>such</a:t>
              </a:r>
              <a:r>
                <a:rPr lang="nl-NL" sz="1000" i="1" dirty="0"/>
                <a:t> as English, Dutch, LOB </a:t>
              </a:r>
              <a:r>
                <a:rPr lang="nl-NL" sz="1000" i="1" dirty="0" err="1"/>
                <a:t>and</a:t>
              </a:r>
              <a:r>
                <a:rPr lang="nl-NL" sz="1000" i="1" dirty="0"/>
                <a:t> CKV</a:t>
              </a:r>
            </a:p>
          </p:txBody>
        </p:sp>
      </p:grpSp>
      <p:grpSp>
        <p:nvGrpSpPr>
          <p:cNvPr id="18" name="Groep 17">
            <a:extLst>
              <a:ext uri="{FF2B5EF4-FFF2-40B4-BE49-F238E27FC236}">
                <a16:creationId xmlns:a16="http://schemas.microsoft.com/office/drawing/2014/main" id="{2483E681-5E13-2944-B225-AD9602D48E03}"/>
              </a:ext>
            </a:extLst>
          </p:cNvPr>
          <p:cNvGrpSpPr/>
          <p:nvPr/>
        </p:nvGrpSpPr>
        <p:grpSpPr>
          <a:xfrm>
            <a:off x="6134850" y="219680"/>
            <a:ext cx="2340169" cy="2219384"/>
            <a:chOff x="6310729" y="134663"/>
            <a:chExt cx="2555140" cy="2423259"/>
          </a:xfrm>
        </p:grpSpPr>
        <p:sp>
          <p:nvSpPr>
            <p:cNvPr id="5" name="Traan 4">
              <a:extLst>
                <a:ext uri="{FF2B5EF4-FFF2-40B4-BE49-F238E27FC236}">
                  <a16:creationId xmlns:a16="http://schemas.microsoft.com/office/drawing/2014/main" id="{23B88800-2D2D-1845-9992-83F232601063}"/>
                </a:ext>
              </a:extLst>
            </p:cNvPr>
            <p:cNvSpPr/>
            <p:nvPr/>
          </p:nvSpPr>
          <p:spPr>
            <a:xfrm rot="10800000">
              <a:off x="6310729" y="134663"/>
              <a:ext cx="2555140" cy="2423259"/>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527A9931-FA06-AC4B-A7F5-32219ED94AEC}"/>
                </a:ext>
              </a:extLst>
            </p:cNvPr>
            <p:cNvSpPr txBox="1"/>
            <p:nvPr/>
          </p:nvSpPr>
          <p:spPr>
            <a:xfrm>
              <a:off x="6513879" y="733854"/>
              <a:ext cx="2137870" cy="276999"/>
            </a:xfrm>
            <a:prstGeom prst="rect">
              <a:avLst/>
            </a:prstGeom>
            <a:noFill/>
          </p:spPr>
          <p:txBody>
            <a:bodyPr wrap="square" rtlCol="0">
              <a:spAutoFit/>
            </a:bodyPr>
            <a:lstStyle/>
            <a:p>
              <a:pPr algn="ctr"/>
              <a:r>
                <a:rPr lang="nl-NL" sz="1200" b="1" dirty="0"/>
                <a:t>Profieldeel</a:t>
              </a:r>
            </a:p>
          </p:txBody>
        </p:sp>
        <p:sp>
          <p:nvSpPr>
            <p:cNvPr id="12" name="Tekstvak 11">
              <a:extLst>
                <a:ext uri="{FF2B5EF4-FFF2-40B4-BE49-F238E27FC236}">
                  <a16:creationId xmlns:a16="http://schemas.microsoft.com/office/drawing/2014/main" id="{475E943C-6188-2C49-855C-51BE08953E3A}"/>
                </a:ext>
              </a:extLst>
            </p:cNvPr>
            <p:cNvSpPr txBox="1"/>
            <p:nvPr/>
          </p:nvSpPr>
          <p:spPr>
            <a:xfrm>
              <a:off x="6513879" y="1163557"/>
              <a:ext cx="1995222" cy="861774"/>
            </a:xfrm>
            <a:prstGeom prst="rect">
              <a:avLst/>
            </a:prstGeom>
            <a:noFill/>
          </p:spPr>
          <p:txBody>
            <a:bodyPr wrap="square" rtlCol="0">
              <a:spAutoFit/>
            </a:bodyPr>
            <a:lstStyle/>
            <a:p>
              <a:pPr algn="ctr"/>
              <a:r>
                <a:rPr lang="nl-NL" sz="1000" dirty="0"/>
                <a:t>De vaste vakken die verplicht zijn in een bepaald profiel</a:t>
              </a:r>
            </a:p>
            <a:p>
              <a:pPr algn="ctr"/>
              <a:endParaRPr lang="nl-NL" sz="1000" dirty="0"/>
            </a:p>
            <a:p>
              <a:pPr algn="ctr"/>
              <a:r>
                <a:rPr lang="nl-NL" sz="1000" i="1" dirty="0"/>
                <a:t>The </a:t>
              </a:r>
              <a:r>
                <a:rPr lang="nl-NL" sz="1000" i="1" dirty="0" err="1"/>
                <a:t>fixed</a:t>
              </a:r>
              <a:r>
                <a:rPr lang="nl-NL" sz="1000" i="1" dirty="0"/>
                <a:t> subjects </a:t>
              </a:r>
              <a:r>
                <a:rPr lang="nl-NL" sz="1000" i="1" dirty="0" err="1"/>
                <a:t>that</a:t>
              </a:r>
              <a:r>
                <a:rPr lang="nl-NL" sz="1000" i="1" dirty="0"/>
                <a:t> are </a:t>
              </a:r>
              <a:r>
                <a:rPr lang="nl-NL" sz="1000" i="1" dirty="0" err="1"/>
                <a:t>compulsory</a:t>
              </a:r>
              <a:r>
                <a:rPr lang="nl-NL" sz="1000" i="1" dirty="0"/>
                <a:t> in a </a:t>
              </a:r>
              <a:r>
                <a:rPr lang="nl-NL" sz="1000" i="1" dirty="0" err="1"/>
                <a:t>particular</a:t>
              </a:r>
              <a:r>
                <a:rPr lang="nl-NL" sz="1000" i="1" dirty="0"/>
                <a:t> profile</a:t>
              </a:r>
            </a:p>
          </p:txBody>
        </p:sp>
      </p:grpSp>
      <p:grpSp>
        <p:nvGrpSpPr>
          <p:cNvPr id="19" name="Groep 18">
            <a:extLst>
              <a:ext uri="{FF2B5EF4-FFF2-40B4-BE49-F238E27FC236}">
                <a16:creationId xmlns:a16="http://schemas.microsoft.com/office/drawing/2014/main" id="{BF0A97CE-C517-6241-85B7-0B528FDA9A56}"/>
              </a:ext>
            </a:extLst>
          </p:cNvPr>
          <p:cNvGrpSpPr/>
          <p:nvPr/>
        </p:nvGrpSpPr>
        <p:grpSpPr>
          <a:xfrm>
            <a:off x="3737459" y="2483733"/>
            <a:ext cx="2340169" cy="2219384"/>
            <a:chOff x="3747517" y="2571750"/>
            <a:chExt cx="2555140" cy="2423259"/>
          </a:xfrm>
        </p:grpSpPr>
        <p:sp>
          <p:nvSpPr>
            <p:cNvPr id="3" name="Traan 2">
              <a:extLst>
                <a:ext uri="{FF2B5EF4-FFF2-40B4-BE49-F238E27FC236}">
                  <a16:creationId xmlns:a16="http://schemas.microsoft.com/office/drawing/2014/main" id="{98FEF6C4-DA8C-A548-98FC-8C969F1C42F3}"/>
                </a:ext>
              </a:extLst>
            </p:cNvPr>
            <p:cNvSpPr/>
            <p:nvPr/>
          </p:nvSpPr>
          <p:spPr>
            <a:xfrm>
              <a:off x="3747517" y="2571750"/>
              <a:ext cx="2555140" cy="2423259"/>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A15A3-2109-7946-9916-3682C156E6AE}"/>
                </a:ext>
              </a:extLst>
            </p:cNvPr>
            <p:cNvSpPr txBox="1"/>
            <p:nvPr/>
          </p:nvSpPr>
          <p:spPr>
            <a:xfrm>
              <a:off x="3973680" y="2811503"/>
              <a:ext cx="2137870" cy="461665"/>
            </a:xfrm>
            <a:prstGeom prst="rect">
              <a:avLst/>
            </a:prstGeom>
            <a:noFill/>
          </p:spPr>
          <p:txBody>
            <a:bodyPr wrap="square" rtlCol="0">
              <a:spAutoFit/>
            </a:bodyPr>
            <a:lstStyle/>
            <a:p>
              <a:pPr algn="ctr"/>
              <a:r>
                <a:rPr lang="nl-NL" sz="1200" b="1" dirty="0"/>
                <a:t>Profiel</a:t>
              </a:r>
            </a:p>
            <a:p>
              <a:pPr algn="ctr"/>
              <a:r>
                <a:rPr lang="nl-NL" sz="1200" b="1" dirty="0"/>
                <a:t>keuzedeel</a:t>
              </a:r>
            </a:p>
          </p:txBody>
        </p:sp>
        <p:sp>
          <p:nvSpPr>
            <p:cNvPr id="13" name="Tekstvak 12">
              <a:extLst>
                <a:ext uri="{FF2B5EF4-FFF2-40B4-BE49-F238E27FC236}">
                  <a16:creationId xmlns:a16="http://schemas.microsoft.com/office/drawing/2014/main" id="{3BBC6564-868E-1E4A-8703-E00AA9D0B14A}"/>
                </a:ext>
              </a:extLst>
            </p:cNvPr>
            <p:cNvSpPr txBox="1"/>
            <p:nvPr/>
          </p:nvSpPr>
          <p:spPr>
            <a:xfrm>
              <a:off x="3961180" y="3325259"/>
              <a:ext cx="1995222" cy="1169552"/>
            </a:xfrm>
            <a:prstGeom prst="rect">
              <a:avLst/>
            </a:prstGeom>
            <a:noFill/>
          </p:spPr>
          <p:txBody>
            <a:bodyPr wrap="square" rtlCol="0">
              <a:spAutoFit/>
            </a:bodyPr>
            <a:lstStyle/>
            <a:p>
              <a:pPr algn="ctr"/>
              <a:r>
                <a:rPr lang="nl-NL" sz="1000" dirty="0"/>
                <a:t>Binnen ieder profiel zijn er een aantal keuzevakken die binnen het profiel passen</a:t>
              </a:r>
            </a:p>
            <a:p>
              <a:pPr algn="ctr"/>
              <a:endParaRPr lang="nl-NL" sz="1000" i="1" dirty="0"/>
            </a:p>
            <a:p>
              <a:pPr algn="ctr"/>
              <a:r>
                <a:rPr lang="nl-NL" sz="1000" i="1" dirty="0" err="1"/>
                <a:t>Within</a:t>
              </a:r>
              <a:r>
                <a:rPr lang="nl-NL" sz="1000" i="1" dirty="0"/>
                <a:t> </a:t>
              </a:r>
              <a:r>
                <a:rPr lang="nl-NL" sz="1000" i="1" dirty="0" err="1"/>
                <a:t>each</a:t>
              </a:r>
              <a:r>
                <a:rPr lang="nl-NL" sz="1000" i="1" dirty="0"/>
                <a:t> profile, </a:t>
              </a:r>
              <a:r>
                <a:rPr lang="nl-NL" sz="1000" i="1" dirty="0" err="1"/>
                <a:t>there</a:t>
              </a:r>
              <a:r>
                <a:rPr lang="nl-NL" sz="1000" i="1" dirty="0"/>
                <a:t> are a </a:t>
              </a:r>
              <a:r>
                <a:rPr lang="nl-NL" sz="1000" i="1" dirty="0" err="1"/>
                <a:t>number</a:t>
              </a:r>
              <a:r>
                <a:rPr lang="nl-NL" sz="1000" i="1" dirty="0"/>
                <a:t> of subjects </a:t>
              </a:r>
              <a:r>
                <a:rPr lang="nl-NL" sz="1000" i="1" dirty="0" err="1"/>
                <a:t>that</a:t>
              </a:r>
              <a:r>
                <a:rPr lang="nl-NL" sz="1000" i="1" dirty="0"/>
                <a:t> fit </a:t>
              </a:r>
              <a:r>
                <a:rPr lang="nl-NL" sz="1000" i="1" dirty="0" err="1"/>
                <a:t>within</a:t>
              </a:r>
              <a:r>
                <a:rPr lang="nl-NL" sz="1000" i="1" dirty="0"/>
                <a:t> </a:t>
              </a:r>
              <a:r>
                <a:rPr lang="nl-NL" sz="1000" i="1" dirty="0" err="1"/>
                <a:t>the</a:t>
              </a:r>
              <a:r>
                <a:rPr lang="nl-NL" sz="1000" i="1" dirty="0"/>
                <a:t> profile</a:t>
              </a:r>
            </a:p>
          </p:txBody>
        </p:sp>
      </p:grpSp>
      <p:grpSp>
        <p:nvGrpSpPr>
          <p:cNvPr id="20" name="Groep 19">
            <a:extLst>
              <a:ext uri="{FF2B5EF4-FFF2-40B4-BE49-F238E27FC236}">
                <a16:creationId xmlns:a16="http://schemas.microsoft.com/office/drawing/2014/main" id="{ADDAF0E5-01D0-914B-8AA4-44EF26AFBA13}"/>
              </a:ext>
            </a:extLst>
          </p:cNvPr>
          <p:cNvGrpSpPr/>
          <p:nvPr/>
        </p:nvGrpSpPr>
        <p:grpSpPr>
          <a:xfrm>
            <a:off x="6134851" y="2490236"/>
            <a:ext cx="2340169" cy="2219384"/>
            <a:chOff x="6120360" y="2405017"/>
            <a:chExt cx="2555140" cy="2423259"/>
          </a:xfrm>
        </p:grpSpPr>
        <p:sp>
          <p:nvSpPr>
            <p:cNvPr id="6" name="Traan 5">
              <a:extLst>
                <a:ext uri="{FF2B5EF4-FFF2-40B4-BE49-F238E27FC236}">
                  <a16:creationId xmlns:a16="http://schemas.microsoft.com/office/drawing/2014/main" id="{4273370C-826B-EC41-BBEB-FAB67DD7F050}"/>
                </a:ext>
              </a:extLst>
            </p:cNvPr>
            <p:cNvSpPr/>
            <p:nvPr/>
          </p:nvSpPr>
          <p:spPr>
            <a:xfrm rot="16200000">
              <a:off x="6186300" y="2339077"/>
              <a:ext cx="2423259" cy="2555140"/>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BC66955-0324-F645-BFBF-AB29459ED193}"/>
                </a:ext>
              </a:extLst>
            </p:cNvPr>
            <p:cNvSpPr txBox="1"/>
            <p:nvPr/>
          </p:nvSpPr>
          <p:spPr>
            <a:xfrm>
              <a:off x="6311466" y="2839562"/>
              <a:ext cx="2137870" cy="461665"/>
            </a:xfrm>
            <a:prstGeom prst="rect">
              <a:avLst/>
            </a:prstGeom>
            <a:noFill/>
          </p:spPr>
          <p:txBody>
            <a:bodyPr wrap="square" rtlCol="0">
              <a:spAutoFit/>
            </a:bodyPr>
            <a:lstStyle/>
            <a:p>
              <a:pPr algn="ctr"/>
              <a:r>
                <a:rPr lang="nl-NL" sz="1200" b="1" dirty="0"/>
                <a:t>Vrije</a:t>
              </a:r>
            </a:p>
            <a:p>
              <a:pPr algn="ctr"/>
              <a:r>
                <a:rPr lang="nl-NL" sz="1200" b="1" dirty="0"/>
                <a:t>keuzedeel</a:t>
              </a:r>
            </a:p>
          </p:txBody>
        </p:sp>
        <p:sp>
          <p:nvSpPr>
            <p:cNvPr id="14" name="Tekstvak 13">
              <a:extLst>
                <a:ext uri="{FF2B5EF4-FFF2-40B4-BE49-F238E27FC236}">
                  <a16:creationId xmlns:a16="http://schemas.microsoft.com/office/drawing/2014/main" id="{1BBC7E8F-C6D3-AE41-9697-92FC594FF9A6}"/>
                </a:ext>
              </a:extLst>
            </p:cNvPr>
            <p:cNvSpPr txBox="1"/>
            <p:nvPr/>
          </p:nvSpPr>
          <p:spPr>
            <a:xfrm>
              <a:off x="6394834" y="3301227"/>
              <a:ext cx="1995222" cy="1015663"/>
            </a:xfrm>
            <a:prstGeom prst="rect">
              <a:avLst/>
            </a:prstGeom>
            <a:noFill/>
          </p:spPr>
          <p:txBody>
            <a:bodyPr wrap="square" rtlCol="0">
              <a:spAutoFit/>
            </a:bodyPr>
            <a:lstStyle/>
            <a:p>
              <a:pPr algn="ctr"/>
              <a:r>
                <a:rPr lang="nl-NL" sz="1000" dirty="0"/>
                <a:t>Ten slotte kiest een leerling één vak om zijn profiel te verbreden of verdiepen </a:t>
              </a:r>
            </a:p>
            <a:p>
              <a:pPr algn="ctr"/>
              <a:endParaRPr lang="nl-NL" sz="1000" dirty="0"/>
            </a:p>
            <a:p>
              <a:pPr algn="ctr"/>
              <a:r>
                <a:rPr lang="nl-NL" sz="1000" i="1" dirty="0" err="1"/>
                <a:t>Finally</a:t>
              </a:r>
              <a:r>
                <a:rPr lang="nl-NL" sz="1000" i="1" dirty="0"/>
                <a:t>, </a:t>
              </a:r>
              <a:r>
                <a:rPr lang="nl-NL" sz="1000" i="1" dirty="0" err="1"/>
                <a:t>pupils</a:t>
              </a:r>
              <a:r>
                <a:rPr lang="nl-NL" sz="1000" i="1" dirty="0"/>
                <a:t> </a:t>
              </a:r>
              <a:r>
                <a:rPr lang="nl-NL" sz="1000" i="1" dirty="0" err="1"/>
                <a:t>choose</a:t>
              </a:r>
              <a:r>
                <a:rPr lang="nl-NL" sz="1000" i="1" dirty="0"/>
                <a:t> </a:t>
              </a:r>
              <a:r>
                <a:rPr lang="nl-NL" sz="1000" i="1" dirty="0" err="1"/>
                <a:t>one</a:t>
              </a:r>
              <a:r>
                <a:rPr lang="nl-NL" sz="1000" i="1" dirty="0"/>
                <a:t> subject </a:t>
              </a:r>
              <a:r>
                <a:rPr lang="nl-NL" sz="1000" i="1" dirty="0" err="1"/>
                <a:t>to</a:t>
              </a:r>
              <a:r>
                <a:rPr lang="nl-NL" sz="1000" i="1" dirty="0"/>
                <a:t> </a:t>
              </a:r>
              <a:r>
                <a:rPr lang="nl-NL" sz="1000" i="1" dirty="0" err="1"/>
                <a:t>broaden</a:t>
              </a:r>
              <a:r>
                <a:rPr lang="nl-NL" sz="1000" i="1" dirty="0"/>
                <a:t> or </a:t>
              </a:r>
              <a:r>
                <a:rPr lang="nl-NL" sz="1000" i="1" dirty="0" err="1"/>
                <a:t>deepen</a:t>
              </a:r>
              <a:r>
                <a:rPr lang="nl-NL" sz="1000" i="1" dirty="0"/>
                <a:t> </a:t>
              </a:r>
              <a:r>
                <a:rPr lang="nl-NL" sz="1000" i="1" dirty="0" err="1"/>
                <a:t>their</a:t>
              </a:r>
              <a:r>
                <a:rPr lang="nl-NL" sz="1000" i="1" dirty="0"/>
                <a:t> profile </a:t>
              </a:r>
            </a:p>
          </p:txBody>
        </p:sp>
      </p:grpSp>
    </p:spTree>
    <p:extLst>
      <p:ext uri="{BB962C8B-B14F-4D97-AF65-F5344CB8AC3E}">
        <p14:creationId xmlns:p14="http://schemas.microsoft.com/office/powerpoint/2010/main" val="27831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3">
            <a:extLst>
              <a:ext uri="{FF2B5EF4-FFF2-40B4-BE49-F238E27FC236}">
                <a16:creationId xmlns:a16="http://schemas.microsoft.com/office/drawing/2014/main" id="{27B6D246-8911-1148-8FF3-C1A2BF8794F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7" name="Picture 9">
            <a:extLst>
              <a:ext uri="{FF2B5EF4-FFF2-40B4-BE49-F238E27FC236}">
                <a16:creationId xmlns:a16="http://schemas.microsoft.com/office/drawing/2014/main" id="{A6FCBCFB-0553-674A-85A0-5EBCB60BD9D6}"/>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28" name="Rectangle 6">
            <a:extLst>
              <a:ext uri="{FF2B5EF4-FFF2-40B4-BE49-F238E27FC236}">
                <a16:creationId xmlns:a16="http://schemas.microsoft.com/office/drawing/2014/main" id="{701F1554-8308-EA40-B3B0-8B2D6C7BDF9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9" name="Picture 2" descr="A picture containing logo&#10;&#10;Description automatically generated">
            <a:extLst>
              <a:ext uri="{FF2B5EF4-FFF2-40B4-BE49-F238E27FC236}">
                <a16:creationId xmlns:a16="http://schemas.microsoft.com/office/drawing/2014/main" id="{944D5D57-B964-D245-920C-3EF97B37AB7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30" name="Rectangle 7">
            <a:extLst>
              <a:ext uri="{FF2B5EF4-FFF2-40B4-BE49-F238E27FC236}">
                <a16:creationId xmlns:a16="http://schemas.microsoft.com/office/drawing/2014/main" id="{862DA902-E9C5-3A47-AEFC-77D2EE19C94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1" name="Groep 20">
            <a:extLst>
              <a:ext uri="{FF2B5EF4-FFF2-40B4-BE49-F238E27FC236}">
                <a16:creationId xmlns:a16="http://schemas.microsoft.com/office/drawing/2014/main" id="{222A4E97-28E2-0D47-B020-2E4083E24F6B}"/>
              </a:ext>
            </a:extLst>
          </p:cNvPr>
          <p:cNvGrpSpPr/>
          <p:nvPr/>
        </p:nvGrpSpPr>
        <p:grpSpPr>
          <a:xfrm>
            <a:off x="7778803" y="153968"/>
            <a:ext cx="1021131" cy="968426"/>
            <a:chOff x="7778803" y="153968"/>
            <a:chExt cx="1021131" cy="968426"/>
          </a:xfrm>
        </p:grpSpPr>
        <p:sp>
          <p:nvSpPr>
            <p:cNvPr id="12" name="Traan 11">
              <a:extLst>
                <a:ext uri="{FF2B5EF4-FFF2-40B4-BE49-F238E27FC236}">
                  <a16:creationId xmlns:a16="http://schemas.microsoft.com/office/drawing/2014/main" id="{3695C990-29DC-5540-921C-C4B80A049B9F}"/>
                </a:ext>
              </a:extLst>
            </p:cNvPr>
            <p:cNvSpPr/>
            <p:nvPr/>
          </p:nvSpPr>
          <p:spPr>
            <a:xfrm rot="5400000">
              <a:off x="7805156" y="127615"/>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a:extLst>
                <a:ext uri="{FF2B5EF4-FFF2-40B4-BE49-F238E27FC236}">
                  <a16:creationId xmlns:a16="http://schemas.microsoft.com/office/drawing/2014/main" id="{7A35B187-81A3-1F42-837B-37EB6B76214D}"/>
                </a:ext>
              </a:extLst>
            </p:cNvPr>
            <p:cNvSpPr txBox="1"/>
            <p:nvPr/>
          </p:nvSpPr>
          <p:spPr>
            <a:xfrm>
              <a:off x="7862182" y="407347"/>
              <a:ext cx="854374" cy="461665"/>
            </a:xfrm>
            <a:prstGeom prst="rect">
              <a:avLst/>
            </a:prstGeom>
            <a:noFill/>
          </p:spPr>
          <p:txBody>
            <a:bodyPr wrap="square" rtlCol="0">
              <a:spAutoFit/>
            </a:bodyPr>
            <a:lstStyle/>
            <a:p>
              <a:pPr algn="ctr"/>
              <a:r>
                <a:rPr lang="nl-NL" sz="2400" b="1" dirty="0"/>
                <a:t>GD</a:t>
              </a:r>
            </a:p>
          </p:txBody>
        </p:sp>
      </p:grpSp>
      <p:grpSp>
        <p:nvGrpSpPr>
          <p:cNvPr id="22" name="Groep 21">
            <a:extLst>
              <a:ext uri="{FF2B5EF4-FFF2-40B4-BE49-F238E27FC236}">
                <a16:creationId xmlns:a16="http://schemas.microsoft.com/office/drawing/2014/main" id="{2FFDCFE7-54F6-4B4C-A83A-15D8C3ED3C64}"/>
              </a:ext>
            </a:extLst>
          </p:cNvPr>
          <p:cNvGrpSpPr/>
          <p:nvPr/>
        </p:nvGrpSpPr>
        <p:grpSpPr>
          <a:xfrm>
            <a:off x="7831509" y="1217882"/>
            <a:ext cx="968426" cy="1021131"/>
            <a:chOff x="7831509" y="1217882"/>
            <a:chExt cx="968426" cy="1021131"/>
          </a:xfrm>
        </p:grpSpPr>
        <p:sp>
          <p:nvSpPr>
            <p:cNvPr id="15" name="Traan 14">
              <a:extLst>
                <a:ext uri="{FF2B5EF4-FFF2-40B4-BE49-F238E27FC236}">
                  <a16:creationId xmlns:a16="http://schemas.microsoft.com/office/drawing/2014/main" id="{0F50A72E-EC4A-1A44-AA99-1D36103A324E}"/>
                </a:ext>
              </a:extLst>
            </p:cNvPr>
            <p:cNvSpPr/>
            <p:nvPr/>
          </p:nvSpPr>
          <p:spPr>
            <a:xfrm rot="10800000">
              <a:off x="7831509" y="1217882"/>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kstvak 17">
              <a:extLst>
                <a:ext uri="{FF2B5EF4-FFF2-40B4-BE49-F238E27FC236}">
                  <a16:creationId xmlns:a16="http://schemas.microsoft.com/office/drawing/2014/main" id="{697AE6BE-1E06-1848-A905-B754C503F0D7}"/>
                </a:ext>
              </a:extLst>
            </p:cNvPr>
            <p:cNvSpPr txBox="1"/>
            <p:nvPr/>
          </p:nvSpPr>
          <p:spPr>
            <a:xfrm>
              <a:off x="7888534" y="1497614"/>
              <a:ext cx="854374" cy="461665"/>
            </a:xfrm>
            <a:prstGeom prst="rect">
              <a:avLst/>
            </a:prstGeom>
            <a:noFill/>
          </p:spPr>
          <p:txBody>
            <a:bodyPr wrap="square" rtlCol="0">
              <a:spAutoFit/>
            </a:bodyPr>
            <a:lstStyle/>
            <a:p>
              <a:pPr algn="ctr"/>
              <a:r>
                <a:rPr lang="nl-NL" sz="2400" b="1" dirty="0"/>
                <a:t>PD</a:t>
              </a:r>
            </a:p>
          </p:txBody>
        </p:sp>
      </p:grpSp>
      <p:grpSp>
        <p:nvGrpSpPr>
          <p:cNvPr id="23" name="Groep 22">
            <a:extLst>
              <a:ext uri="{FF2B5EF4-FFF2-40B4-BE49-F238E27FC236}">
                <a16:creationId xmlns:a16="http://schemas.microsoft.com/office/drawing/2014/main" id="{CFEB5F17-9F5D-6241-A864-A3605D04636E}"/>
              </a:ext>
            </a:extLst>
          </p:cNvPr>
          <p:cNvGrpSpPr/>
          <p:nvPr/>
        </p:nvGrpSpPr>
        <p:grpSpPr>
          <a:xfrm>
            <a:off x="7805155" y="2413147"/>
            <a:ext cx="1021131" cy="968426"/>
            <a:chOff x="7805155" y="2413147"/>
            <a:chExt cx="1021131" cy="968426"/>
          </a:xfrm>
        </p:grpSpPr>
        <p:sp>
          <p:nvSpPr>
            <p:cNvPr id="16" name="Traan 15">
              <a:extLst>
                <a:ext uri="{FF2B5EF4-FFF2-40B4-BE49-F238E27FC236}">
                  <a16:creationId xmlns:a16="http://schemas.microsoft.com/office/drawing/2014/main" id="{86874545-3414-4046-BCDE-BDCEAA0DE838}"/>
                </a:ext>
              </a:extLst>
            </p:cNvPr>
            <p:cNvSpPr/>
            <p:nvPr/>
          </p:nvSpPr>
          <p:spPr>
            <a:xfrm rot="5400000">
              <a:off x="7831508" y="2386794"/>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Tekstvak 18">
              <a:extLst>
                <a:ext uri="{FF2B5EF4-FFF2-40B4-BE49-F238E27FC236}">
                  <a16:creationId xmlns:a16="http://schemas.microsoft.com/office/drawing/2014/main" id="{8FD31689-44EF-0B45-8FF7-AE6D75A6D1E5}"/>
                </a:ext>
              </a:extLst>
            </p:cNvPr>
            <p:cNvSpPr txBox="1"/>
            <p:nvPr/>
          </p:nvSpPr>
          <p:spPr>
            <a:xfrm>
              <a:off x="7847381" y="2666526"/>
              <a:ext cx="952554" cy="461665"/>
            </a:xfrm>
            <a:prstGeom prst="rect">
              <a:avLst/>
            </a:prstGeom>
            <a:noFill/>
          </p:spPr>
          <p:txBody>
            <a:bodyPr wrap="square" rtlCol="0">
              <a:spAutoFit/>
            </a:bodyPr>
            <a:lstStyle/>
            <a:p>
              <a:pPr algn="ctr"/>
              <a:r>
                <a:rPr lang="nl-NL" sz="2400" b="1" dirty="0"/>
                <a:t>PKD</a:t>
              </a:r>
            </a:p>
          </p:txBody>
        </p:sp>
      </p:grpSp>
      <p:grpSp>
        <p:nvGrpSpPr>
          <p:cNvPr id="24" name="Groep 23">
            <a:extLst>
              <a:ext uri="{FF2B5EF4-FFF2-40B4-BE49-F238E27FC236}">
                <a16:creationId xmlns:a16="http://schemas.microsoft.com/office/drawing/2014/main" id="{867B4329-0629-BD4D-8DA9-8730925C0BC6}"/>
              </a:ext>
            </a:extLst>
          </p:cNvPr>
          <p:cNvGrpSpPr/>
          <p:nvPr/>
        </p:nvGrpSpPr>
        <p:grpSpPr>
          <a:xfrm>
            <a:off x="7931510" y="3640685"/>
            <a:ext cx="1021131" cy="968426"/>
            <a:chOff x="7931510" y="3640685"/>
            <a:chExt cx="1021131" cy="968426"/>
          </a:xfrm>
        </p:grpSpPr>
        <p:sp>
          <p:nvSpPr>
            <p:cNvPr id="17" name="Traan 16">
              <a:extLst>
                <a:ext uri="{FF2B5EF4-FFF2-40B4-BE49-F238E27FC236}">
                  <a16:creationId xmlns:a16="http://schemas.microsoft.com/office/drawing/2014/main" id="{46508B16-A637-8844-9622-5AC55117A5EA}"/>
                </a:ext>
              </a:extLst>
            </p:cNvPr>
            <p:cNvSpPr/>
            <p:nvPr/>
          </p:nvSpPr>
          <p:spPr>
            <a:xfrm rot="16200000">
              <a:off x="7957863" y="3614332"/>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extLst>
                <a:ext uri="{FF2B5EF4-FFF2-40B4-BE49-F238E27FC236}">
                  <a16:creationId xmlns:a16="http://schemas.microsoft.com/office/drawing/2014/main" id="{CF7EFFBB-F774-E146-9659-AB96054D4AFF}"/>
                </a:ext>
              </a:extLst>
            </p:cNvPr>
            <p:cNvSpPr txBox="1"/>
            <p:nvPr/>
          </p:nvSpPr>
          <p:spPr>
            <a:xfrm>
              <a:off x="7971913" y="3831742"/>
              <a:ext cx="854374" cy="461665"/>
            </a:xfrm>
            <a:prstGeom prst="rect">
              <a:avLst/>
            </a:prstGeom>
            <a:noFill/>
          </p:spPr>
          <p:txBody>
            <a:bodyPr wrap="square" rtlCol="0">
              <a:spAutoFit/>
            </a:bodyPr>
            <a:lstStyle/>
            <a:p>
              <a:pPr algn="ctr"/>
              <a:r>
                <a:rPr lang="nl-NL" sz="2400" b="1" dirty="0"/>
                <a:t>VD</a:t>
              </a:r>
            </a:p>
          </p:txBody>
        </p:sp>
      </p:grpSp>
      <p:pic>
        <p:nvPicPr>
          <p:cNvPr id="3" name="Afbeelding 2">
            <a:extLst>
              <a:ext uri="{FF2B5EF4-FFF2-40B4-BE49-F238E27FC236}">
                <a16:creationId xmlns:a16="http://schemas.microsoft.com/office/drawing/2014/main" id="{E404DCC5-5B9E-4EDC-1C2A-4EEBCEA1F963}"/>
              </a:ext>
            </a:extLst>
          </p:cNvPr>
          <p:cNvPicPr>
            <a:picLocks noChangeAspect="1"/>
          </p:cNvPicPr>
          <p:nvPr/>
        </p:nvPicPr>
        <p:blipFill>
          <a:blip r:embed="rId4"/>
          <a:srcRect t="7919" b="10468"/>
          <a:stretch/>
        </p:blipFill>
        <p:spPr>
          <a:xfrm>
            <a:off x="40366" y="105242"/>
            <a:ext cx="7764789" cy="4478067"/>
          </a:xfrm>
          <a:prstGeom prst="rect">
            <a:avLst/>
          </a:prstGeom>
        </p:spPr>
      </p:pic>
    </p:spTree>
    <p:extLst>
      <p:ext uri="{BB962C8B-B14F-4D97-AF65-F5344CB8AC3E}">
        <p14:creationId xmlns:p14="http://schemas.microsoft.com/office/powerpoint/2010/main" val="92346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D9C56-F2FF-BE4B-AF7D-C1926F1482FA}"/>
              </a:ext>
            </a:extLst>
          </p:cNvPr>
          <p:cNvSpPr>
            <a:spLocks noGrp="1"/>
          </p:cNvSpPr>
          <p:nvPr>
            <p:ph type="title"/>
          </p:nvPr>
        </p:nvSpPr>
        <p:spPr/>
        <p:txBody>
          <a:bodyPr>
            <a:normAutofit/>
          </a:bodyPr>
          <a:lstStyle/>
          <a:p>
            <a:r>
              <a:rPr lang="nl-NL" dirty="0"/>
              <a:t>Adviezen en regels            </a:t>
            </a:r>
            <a:r>
              <a:rPr lang="nl-NL" sz="3600" i="1" dirty="0" err="1"/>
              <a:t>Advice</a:t>
            </a:r>
            <a:r>
              <a:rPr lang="nl-NL" sz="3600" i="1" dirty="0"/>
              <a:t> </a:t>
            </a:r>
            <a:r>
              <a:rPr lang="nl-NL" sz="3600" i="1" dirty="0" err="1"/>
              <a:t>and</a:t>
            </a:r>
            <a:r>
              <a:rPr lang="nl-NL" sz="3600" i="1" dirty="0"/>
              <a:t> </a:t>
            </a:r>
            <a:r>
              <a:rPr lang="nl-NL" sz="3600" i="1" dirty="0" err="1"/>
              <a:t>rules</a:t>
            </a:r>
            <a:endParaRPr lang="nl-NL" i="1" dirty="0"/>
          </a:p>
        </p:txBody>
      </p:sp>
      <p:sp>
        <p:nvSpPr>
          <p:cNvPr id="3" name="Tijdelijke aanduiding voor inhoud 2">
            <a:extLst>
              <a:ext uri="{FF2B5EF4-FFF2-40B4-BE49-F238E27FC236}">
                <a16:creationId xmlns:a16="http://schemas.microsoft.com/office/drawing/2014/main" id="{DBEA5A9C-327C-A146-9040-668ACFEA43B3}"/>
              </a:ext>
            </a:extLst>
          </p:cNvPr>
          <p:cNvSpPr>
            <a:spLocks noGrp="1"/>
          </p:cNvSpPr>
          <p:nvPr>
            <p:ph idx="1"/>
          </p:nvPr>
        </p:nvSpPr>
        <p:spPr>
          <a:xfrm>
            <a:off x="628650" y="1140707"/>
            <a:ext cx="8219090" cy="3507010"/>
          </a:xfrm>
        </p:spPr>
        <p:txBody>
          <a:bodyPr numCol="2" spcCol="360000">
            <a:noAutofit/>
          </a:bodyPr>
          <a:lstStyle/>
          <a:p>
            <a:pPr marL="0" indent="0">
              <a:lnSpc>
                <a:spcPct val="100000"/>
              </a:lnSpc>
              <a:spcBef>
                <a:spcPts val="0"/>
              </a:spcBef>
              <a:buNone/>
            </a:pPr>
            <a:r>
              <a:rPr lang="nl-NL" sz="1050" b="1" dirty="0"/>
              <a:t>Regels</a:t>
            </a:r>
          </a:p>
          <a:p>
            <a:pPr>
              <a:lnSpc>
                <a:spcPct val="100000"/>
              </a:lnSpc>
              <a:spcBef>
                <a:spcPts val="0"/>
              </a:spcBef>
            </a:pPr>
            <a:r>
              <a:rPr lang="nl-NL" sz="1050" dirty="0"/>
              <a:t>Een leerling mag maar 1 kunstvak kiezen.</a:t>
            </a:r>
          </a:p>
          <a:p>
            <a:pPr>
              <a:lnSpc>
                <a:spcPct val="100000"/>
              </a:lnSpc>
              <a:spcBef>
                <a:spcPts val="0"/>
              </a:spcBef>
            </a:pPr>
            <a:r>
              <a:rPr lang="nl-NL" sz="1050" dirty="0"/>
              <a:t>Een leerling mag alleen wiskunde D in combinatie met wiskunde B kiezen.</a:t>
            </a:r>
          </a:p>
          <a:p>
            <a:pPr>
              <a:lnSpc>
                <a:spcPct val="100000"/>
              </a:lnSpc>
              <a:spcBef>
                <a:spcPts val="0"/>
              </a:spcBef>
            </a:pPr>
            <a:r>
              <a:rPr lang="nl-NL" sz="1050" dirty="0"/>
              <a:t>Natuurkunde en wiskunde B is alleen in combinatie mogelijk.</a:t>
            </a:r>
          </a:p>
          <a:p>
            <a:pPr>
              <a:lnSpc>
                <a:spcPct val="100000"/>
              </a:lnSpc>
              <a:spcBef>
                <a:spcPts val="0"/>
              </a:spcBef>
            </a:pPr>
            <a:r>
              <a:rPr lang="nl-NL" sz="1050" dirty="0"/>
              <a:t>Bedrijfseconomie en Kunst sluiten elkaar uit. </a:t>
            </a:r>
          </a:p>
          <a:p>
            <a:pPr>
              <a:lnSpc>
                <a:spcPct val="100000"/>
              </a:lnSpc>
              <a:spcBef>
                <a:spcPts val="0"/>
              </a:spcBef>
            </a:pPr>
            <a:r>
              <a:rPr lang="nl-NL" sz="1050" dirty="0"/>
              <a:t>Scheikunde en geschiedenis sluiten elkaar uit. </a:t>
            </a:r>
          </a:p>
          <a:p>
            <a:pPr>
              <a:lnSpc>
                <a:spcPct val="100000"/>
              </a:lnSpc>
              <a:spcBef>
                <a:spcPts val="0"/>
              </a:spcBef>
            </a:pPr>
            <a:r>
              <a:rPr lang="nl-NL" sz="1050" dirty="0"/>
              <a:t>Wiskunde D en aardrijkskunde sluiten elkaar uit. </a:t>
            </a:r>
          </a:p>
          <a:p>
            <a:pPr>
              <a:lnSpc>
                <a:spcPct val="100000"/>
              </a:lnSpc>
              <a:spcBef>
                <a:spcPts val="0"/>
              </a:spcBef>
            </a:pPr>
            <a:endParaRPr lang="nl-NL" sz="1050" dirty="0"/>
          </a:p>
          <a:p>
            <a:pPr marL="0" indent="0">
              <a:lnSpc>
                <a:spcPct val="100000"/>
              </a:lnSpc>
              <a:spcBef>
                <a:spcPts val="0"/>
              </a:spcBef>
              <a:buNone/>
            </a:pPr>
            <a:endParaRPr lang="nl-NL" sz="1050" dirty="0"/>
          </a:p>
          <a:p>
            <a:pPr marL="0" indent="0">
              <a:lnSpc>
                <a:spcPct val="100000"/>
              </a:lnSpc>
              <a:spcBef>
                <a:spcPts val="0"/>
              </a:spcBef>
              <a:buNone/>
            </a:pPr>
            <a:r>
              <a:rPr lang="nl-NL" sz="1050" b="1" dirty="0"/>
              <a:t>Adviezen</a:t>
            </a:r>
          </a:p>
          <a:p>
            <a:pPr>
              <a:lnSpc>
                <a:spcPct val="100000"/>
              </a:lnSpc>
              <a:spcBef>
                <a:spcPts val="0"/>
              </a:spcBef>
            </a:pPr>
            <a:r>
              <a:rPr lang="nl-NL" sz="1050" dirty="0"/>
              <a:t>Biologie en Scheikunde zijn een goede combinatie.</a:t>
            </a:r>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endParaRPr lang="nl-NL" sz="1050" b="1" dirty="0"/>
          </a:p>
          <a:p>
            <a:pPr marL="0" indent="0">
              <a:lnSpc>
                <a:spcPct val="100000"/>
              </a:lnSpc>
              <a:spcBef>
                <a:spcPts val="0"/>
              </a:spcBef>
              <a:buNone/>
            </a:pPr>
            <a:r>
              <a:rPr lang="nl-NL" sz="1050" b="1" dirty="0"/>
              <a:t>Rules</a:t>
            </a:r>
          </a:p>
          <a:p>
            <a:pPr>
              <a:lnSpc>
                <a:spcPct val="100000"/>
              </a:lnSpc>
              <a:spcBef>
                <a:spcPts val="0"/>
              </a:spcBef>
            </a:pPr>
            <a:r>
              <a:rPr lang="nl-NL" sz="1050" dirty="0"/>
              <a:t>A pupil </a:t>
            </a:r>
            <a:r>
              <a:rPr lang="nl-NL" sz="1050" dirty="0" err="1"/>
              <a:t>may</a:t>
            </a:r>
            <a:r>
              <a:rPr lang="nl-NL" sz="1050" dirty="0"/>
              <a:t> </a:t>
            </a:r>
            <a:r>
              <a:rPr lang="nl-NL" sz="1050" dirty="0" err="1"/>
              <a:t>choose</a:t>
            </a:r>
            <a:r>
              <a:rPr lang="nl-NL" sz="1050" dirty="0"/>
              <a:t> </a:t>
            </a:r>
            <a:r>
              <a:rPr lang="nl-NL" sz="1050" dirty="0" err="1"/>
              <a:t>only</a:t>
            </a:r>
            <a:r>
              <a:rPr lang="nl-NL" sz="1050" dirty="0"/>
              <a:t> 1 art subject</a:t>
            </a:r>
          </a:p>
          <a:p>
            <a:pPr>
              <a:lnSpc>
                <a:spcPct val="100000"/>
              </a:lnSpc>
              <a:spcBef>
                <a:spcPts val="0"/>
              </a:spcBef>
            </a:pPr>
            <a:r>
              <a:rPr lang="nl-NL" sz="1050" dirty="0"/>
              <a:t>A student </a:t>
            </a:r>
            <a:r>
              <a:rPr lang="nl-NL" sz="1050" dirty="0" err="1"/>
              <a:t>may</a:t>
            </a:r>
            <a:r>
              <a:rPr lang="nl-NL" sz="1050" dirty="0"/>
              <a:t> </a:t>
            </a:r>
            <a:r>
              <a:rPr lang="nl-NL" sz="1050" dirty="0" err="1"/>
              <a:t>only</a:t>
            </a:r>
            <a:r>
              <a:rPr lang="nl-NL" sz="1050" dirty="0"/>
              <a:t> </a:t>
            </a:r>
            <a:r>
              <a:rPr lang="nl-NL" sz="1050" dirty="0" err="1"/>
              <a:t>choose</a:t>
            </a:r>
            <a:r>
              <a:rPr lang="nl-NL" sz="1050" dirty="0"/>
              <a:t> </a:t>
            </a:r>
            <a:r>
              <a:rPr lang="nl-NL" sz="1050" dirty="0" err="1"/>
              <a:t>mathematics</a:t>
            </a:r>
            <a:r>
              <a:rPr lang="nl-NL" sz="1050" dirty="0"/>
              <a:t> D in </a:t>
            </a:r>
            <a:r>
              <a:rPr lang="nl-NL" sz="1050" dirty="0" err="1"/>
              <a:t>combination</a:t>
            </a:r>
            <a:r>
              <a:rPr lang="nl-NL" sz="1050" dirty="0"/>
              <a:t> </a:t>
            </a:r>
            <a:r>
              <a:rPr lang="nl-NL" sz="1050" dirty="0" err="1"/>
              <a:t>with</a:t>
            </a:r>
            <a:r>
              <a:rPr lang="nl-NL" sz="1050" dirty="0"/>
              <a:t> </a:t>
            </a:r>
            <a:r>
              <a:rPr lang="nl-NL" sz="1050" dirty="0" err="1"/>
              <a:t>mathematics</a:t>
            </a:r>
            <a:r>
              <a:rPr lang="nl-NL" sz="1050" dirty="0"/>
              <a:t> B</a:t>
            </a:r>
          </a:p>
          <a:p>
            <a:pPr>
              <a:lnSpc>
                <a:spcPct val="100000"/>
              </a:lnSpc>
              <a:spcBef>
                <a:spcPts val="0"/>
              </a:spcBef>
            </a:pPr>
            <a:r>
              <a:rPr lang="nl-NL" sz="1050" dirty="0" err="1"/>
              <a:t>Physics</a:t>
            </a:r>
            <a:r>
              <a:rPr lang="nl-NL" sz="1050" dirty="0"/>
              <a:t> is </a:t>
            </a:r>
            <a:r>
              <a:rPr lang="nl-NL" sz="1050" dirty="0" err="1"/>
              <a:t>only</a:t>
            </a:r>
            <a:r>
              <a:rPr lang="nl-NL" sz="1050" dirty="0"/>
              <a:t> </a:t>
            </a:r>
            <a:r>
              <a:rPr lang="nl-NL" sz="1050" dirty="0" err="1"/>
              <a:t>allowed</a:t>
            </a:r>
            <a:r>
              <a:rPr lang="nl-NL" sz="1050" dirty="0"/>
              <a:t> in </a:t>
            </a:r>
            <a:r>
              <a:rPr lang="nl-NL" sz="1050" dirty="0" err="1"/>
              <a:t>combination</a:t>
            </a:r>
            <a:r>
              <a:rPr lang="nl-NL" sz="1050" dirty="0"/>
              <a:t> </a:t>
            </a:r>
            <a:r>
              <a:rPr lang="nl-NL" sz="1050" dirty="0" err="1"/>
              <a:t>with</a:t>
            </a:r>
            <a:r>
              <a:rPr lang="nl-NL" sz="1050" dirty="0"/>
              <a:t> </a:t>
            </a:r>
            <a:r>
              <a:rPr lang="nl-NL" sz="1050" dirty="0" err="1"/>
              <a:t>math</a:t>
            </a:r>
            <a:r>
              <a:rPr lang="nl-NL" sz="1050" dirty="0"/>
              <a:t> B</a:t>
            </a:r>
          </a:p>
          <a:p>
            <a:pPr>
              <a:lnSpc>
                <a:spcPct val="100000"/>
              </a:lnSpc>
              <a:spcBef>
                <a:spcPts val="0"/>
              </a:spcBef>
            </a:pPr>
            <a:r>
              <a:rPr lang="nl-NL" sz="1050" dirty="0"/>
              <a:t>Business </a:t>
            </a:r>
            <a:r>
              <a:rPr lang="nl-NL" sz="1050" dirty="0" err="1"/>
              <a:t>economics</a:t>
            </a:r>
            <a:r>
              <a:rPr lang="nl-NL" sz="1050" dirty="0"/>
              <a:t> </a:t>
            </a:r>
            <a:r>
              <a:rPr lang="nl-NL" sz="1050" dirty="0" err="1"/>
              <a:t>and</a:t>
            </a:r>
            <a:r>
              <a:rPr lang="nl-NL" sz="1050" dirty="0"/>
              <a:t> Art </a:t>
            </a:r>
            <a:r>
              <a:rPr lang="nl-NL" sz="1050" dirty="0" err="1"/>
              <a:t>cannot</a:t>
            </a:r>
            <a:r>
              <a:rPr lang="nl-NL" sz="1050" dirty="0"/>
              <a:t> </a:t>
            </a:r>
            <a:r>
              <a:rPr lang="nl-NL" sz="1050" dirty="0" err="1"/>
              <a:t>be</a:t>
            </a:r>
            <a:r>
              <a:rPr lang="nl-NL" sz="1050" dirty="0"/>
              <a:t> </a:t>
            </a:r>
            <a:r>
              <a:rPr lang="nl-NL" sz="1050" dirty="0" err="1"/>
              <a:t>choosen</a:t>
            </a:r>
            <a:r>
              <a:rPr lang="nl-NL" sz="1050" dirty="0"/>
              <a:t> </a:t>
            </a:r>
            <a:r>
              <a:rPr lang="nl-NL" sz="1050" dirty="0" err="1"/>
              <a:t>together</a:t>
            </a:r>
            <a:endParaRPr lang="nl-NL" sz="1050" dirty="0"/>
          </a:p>
          <a:p>
            <a:pPr>
              <a:lnSpc>
                <a:spcPct val="100000"/>
              </a:lnSpc>
              <a:spcBef>
                <a:spcPts val="0"/>
              </a:spcBef>
            </a:pPr>
            <a:r>
              <a:rPr lang="nl-NL" sz="1050" dirty="0"/>
              <a:t>Chemistry </a:t>
            </a:r>
            <a:r>
              <a:rPr lang="nl-NL" sz="1050" dirty="0" err="1"/>
              <a:t>and</a:t>
            </a:r>
            <a:r>
              <a:rPr lang="nl-NL" sz="1050" dirty="0"/>
              <a:t> </a:t>
            </a:r>
            <a:r>
              <a:rPr lang="nl-NL" sz="1050" dirty="0" err="1"/>
              <a:t>history</a:t>
            </a:r>
            <a:r>
              <a:rPr lang="nl-NL" sz="1050" dirty="0"/>
              <a:t> </a:t>
            </a:r>
            <a:r>
              <a:rPr lang="nl-NL" sz="1050" dirty="0" err="1"/>
              <a:t>cannot</a:t>
            </a:r>
            <a:r>
              <a:rPr lang="nl-NL" sz="1050" dirty="0"/>
              <a:t> </a:t>
            </a:r>
            <a:r>
              <a:rPr lang="nl-NL" sz="1050" dirty="0" err="1"/>
              <a:t>be</a:t>
            </a:r>
            <a:r>
              <a:rPr lang="nl-NL" sz="1050" dirty="0"/>
              <a:t> </a:t>
            </a:r>
            <a:r>
              <a:rPr lang="nl-NL" sz="1050" dirty="0" err="1"/>
              <a:t>choosen</a:t>
            </a:r>
            <a:r>
              <a:rPr lang="nl-NL" sz="1050" dirty="0"/>
              <a:t> </a:t>
            </a:r>
            <a:r>
              <a:rPr lang="nl-NL" sz="1050" dirty="0" err="1"/>
              <a:t>together</a:t>
            </a:r>
            <a:endParaRPr lang="nl-NL" sz="1050" dirty="0"/>
          </a:p>
          <a:p>
            <a:pPr>
              <a:lnSpc>
                <a:spcPct val="100000"/>
              </a:lnSpc>
              <a:spcBef>
                <a:spcPts val="0"/>
              </a:spcBef>
            </a:pPr>
            <a:r>
              <a:rPr lang="nl-NL" sz="1050" dirty="0" err="1"/>
              <a:t>Mathematics</a:t>
            </a:r>
            <a:r>
              <a:rPr lang="nl-NL" sz="1050" dirty="0"/>
              <a:t> D </a:t>
            </a:r>
            <a:r>
              <a:rPr lang="nl-NL" sz="1050" dirty="0" err="1"/>
              <a:t>and</a:t>
            </a:r>
            <a:r>
              <a:rPr lang="nl-NL" sz="1050" dirty="0"/>
              <a:t> </a:t>
            </a:r>
            <a:r>
              <a:rPr lang="nl-NL" sz="1050" dirty="0" err="1"/>
              <a:t>geography</a:t>
            </a:r>
            <a:r>
              <a:rPr lang="nl-NL" sz="1050" dirty="0"/>
              <a:t> </a:t>
            </a:r>
            <a:r>
              <a:rPr lang="nl-NL" sz="1050" dirty="0" err="1"/>
              <a:t>cannot</a:t>
            </a:r>
            <a:r>
              <a:rPr lang="nl-NL" sz="1050" dirty="0"/>
              <a:t> </a:t>
            </a:r>
            <a:r>
              <a:rPr lang="nl-NL" sz="1050" dirty="0" err="1"/>
              <a:t>be</a:t>
            </a:r>
            <a:r>
              <a:rPr lang="nl-NL" sz="1050" dirty="0"/>
              <a:t> </a:t>
            </a:r>
            <a:r>
              <a:rPr lang="nl-NL" sz="1050" dirty="0" err="1"/>
              <a:t>choosen</a:t>
            </a:r>
            <a:r>
              <a:rPr lang="nl-NL" sz="1050" dirty="0"/>
              <a:t> </a:t>
            </a:r>
            <a:r>
              <a:rPr lang="nl-NL" sz="1050" dirty="0" err="1"/>
              <a:t>together</a:t>
            </a:r>
            <a:endParaRPr lang="nl-NL" sz="1050" dirty="0"/>
          </a:p>
          <a:p>
            <a:pPr marL="0" indent="0">
              <a:lnSpc>
                <a:spcPct val="100000"/>
              </a:lnSpc>
              <a:spcBef>
                <a:spcPts val="0"/>
              </a:spcBef>
              <a:buNone/>
            </a:pPr>
            <a:endParaRPr lang="nl-NL" sz="1050" b="1" dirty="0"/>
          </a:p>
          <a:p>
            <a:pPr marL="0" indent="0">
              <a:lnSpc>
                <a:spcPct val="100000"/>
              </a:lnSpc>
              <a:spcBef>
                <a:spcPts val="0"/>
              </a:spcBef>
              <a:buNone/>
            </a:pPr>
            <a:r>
              <a:rPr lang="nl-NL" sz="1050" b="1" dirty="0" err="1"/>
              <a:t>Recommendations</a:t>
            </a:r>
            <a:endParaRPr lang="nl-NL" sz="1050" b="1" dirty="0"/>
          </a:p>
          <a:p>
            <a:pPr>
              <a:lnSpc>
                <a:spcPct val="100000"/>
              </a:lnSpc>
              <a:spcBef>
                <a:spcPts val="0"/>
              </a:spcBef>
            </a:pPr>
            <a:r>
              <a:rPr lang="nl-NL" sz="1050" dirty="0" err="1"/>
              <a:t>Biology</a:t>
            </a:r>
            <a:r>
              <a:rPr lang="nl-NL" sz="1050" dirty="0"/>
              <a:t> </a:t>
            </a:r>
            <a:r>
              <a:rPr lang="nl-NL" sz="1050" dirty="0" err="1"/>
              <a:t>and</a:t>
            </a:r>
            <a:r>
              <a:rPr lang="nl-NL" sz="1050" dirty="0"/>
              <a:t> Chemistry are a </a:t>
            </a:r>
            <a:r>
              <a:rPr lang="nl-NL" sz="1050" dirty="0" err="1"/>
              <a:t>good</a:t>
            </a:r>
            <a:r>
              <a:rPr lang="nl-NL" sz="1050" dirty="0"/>
              <a:t> </a:t>
            </a:r>
            <a:r>
              <a:rPr lang="nl-NL" sz="1050" dirty="0" err="1"/>
              <a:t>combination</a:t>
            </a:r>
            <a:endParaRPr lang="nl-NL" sz="1050" dirty="0"/>
          </a:p>
          <a:p>
            <a:pPr>
              <a:lnSpc>
                <a:spcPct val="100000"/>
              </a:lnSpc>
              <a:spcBef>
                <a:spcPts val="0"/>
              </a:spcBef>
            </a:pPr>
            <a:endParaRPr lang="nl-NL" sz="1050" dirty="0"/>
          </a:p>
        </p:txBody>
      </p:sp>
      <p:sp>
        <p:nvSpPr>
          <p:cNvPr id="4" name="Rectangle 3">
            <a:extLst>
              <a:ext uri="{FF2B5EF4-FFF2-40B4-BE49-F238E27FC236}">
                <a16:creationId xmlns:a16="http://schemas.microsoft.com/office/drawing/2014/main" id="{05B9BD84-79B4-8B45-86AD-DE892D1E2F05}"/>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90043BD6-AF1B-5C4D-83A4-3D0C41333EA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5114CB36-94C1-654D-BF6F-7356F505678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015B8A6D-9B27-C94E-A1B4-FD038377F59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992B130-5426-6941-8E15-18E8AB5B178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5E7B8230-EBB5-2645-B0C9-2508B68719A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normAutofit/>
          </a:bodyPr>
          <a:lstStyle/>
          <a:p>
            <a:r>
              <a:rPr lang="nl-NL" dirty="0"/>
              <a:t>Bijzondere gevallen         </a:t>
            </a:r>
            <a:r>
              <a:rPr lang="nl-NL" i="1" dirty="0"/>
              <a:t>Special cases </a:t>
            </a:r>
          </a:p>
        </p:txBody>
      </p:sp>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631439" y="1149656"/>
            <a:ext cx="8059667" cy="3646861"/>
          </a:xfrm>
        </p:spPr>
        <p:txBody>
          <a:bodyPr numCol="2" spcCol="360000">
            <a:normAutofit/>
          </a:bodyPr>
          <a:lstStyle/>
          <a:p>
            <a:pPr marL="0" indent="0">
              <a:buNone/>
            </a:pPr>
            <a:r>
              <a:rPr lang="nl-NL" sz="1400" dirty="0"/>
              <a:t>Dyslexie / Autisme / Dyscalculie e.a. zorg</a:t>
            </a:r>
          </a:p>
          <a:p>
            <a:pPr lvl="1"/>
            <a:r>
              <a:rPr lang="nl-NL" sz="1200" dirty="0"/>
              <a:t>Aanvraag voor recht op extra tijd bij toetsen (mits verklaring)</a:t>
            </a:r>
          </a:p>
          <a:p>
            <a:pPr lvl="1"/>
            <a:r>
              <a:rPr lang="nl-NL" sz="1200" dirty="0"/>
              <a:t>Ontheffing voor vakken is niet mogelijk</a:t>
            </a:r>
          </a:p>
          <a:p>
            <a:pPr marL="0" indent="0">
              <a:buNone/>
            </a:pPr>
            <a:r>
              <a:rPr lang="nl-NL" sz="1400" dirty="0"/>
              <a:t>NT2</a:t>
            </a:r>
          </a:p>
          <a:p>
            <a:pPr lvl="1"/>
            <a:r>
              <a:rPr lang="nl-NL" sz="1200" dirty="0"/>
              <a:t>Aan het eind van dit jaar moet je ERK niveau voor 50% op B2 niveau zijn</a:t>
            </a:r>
          </a:p>
          <a:p>
            <a:pPr lvl="1"/>
            <a:r>
              <a:rPr lang="nl-NL" sz="1200" dirty="0"/>
              <a:t>Ontheffing voor vakken is niet mogelijk</a:t>
            </a:r>
          </a:p>
          <a:p>
            <a:pPr lvl="1"/>
            <a:r>
              <a:rPr lang="nl-NL" sz="1200" dirty="0"/>
              <a:t>Je hebt recht op extra tijd bij toetsen (tot 7 jaar na aankomst in Nederland)</a:t>
            </a:r>
          </a:p>
          <a:p>
            <a:pPr marL="0" indent="0">
              <a:buNone/>
            </a:pPr>
            <a:r>
              <a:rPr lang="nl-NL" sz="1400" dirty="0"/>
              <a:t>LOOT</a:t>
            </a:r>
          </a:p>
          <a:p>
            <a:pPr lvl="1"/>
            <a:r>
              <a:rPr lang="nl-NL" sz="1200" dirty="0"/>
              <a:t>Ontheffing voor vakken binnen PKD en VD zijn mogelijk</a:t>
            </a:r>
          </a:p>
          <a:p>
            <a:pPr lvl="1"/>
            <a:r>
              <a:rPr lang="nl-NL" sz="1200" dirty="0"/>
              <a:t>Neem contact op met LOOT coördinator</a:t>
            </a:r>
          </a:p>
          <a:p>
            <a:pPr lvl="1"/>
            <a:endParaRPr lang="nl-NL" sz="1200" dirty="0"/>
          </a:p>
          <a:p>
            <a:pPr marL="342900" lvl="1" indent="0">
              <a:buNone/>
            </a:pPr>
            <a:endParaRPr lang="nl-NL" sz="1200" dirty="0"/>
          </a:p>
          <a:p>
            <a:pPr marL="0" indent="0">
              <a:buNone/>
            </a:pPr>
            <a:r>
              <a:rPr lang="nl-NL" sz="1400" dirty="0" err="1"/>
              <a:t>Dyslexia</a:t>
            </a:r>
            <a:r>
              <a:rPr lang="nl-NL" sz="1400" dirty="0"/>
              <a:t> / </a:t>
            </a:r>
            <a:r>
              <a:rPr lang="nl-NL" sz="1400" dirty="0" err="1"/>
              <a:t>Autism</a:t>
            </a:r>
            <a:r>
              <a:rPr lang="nl-NL" sz="1400" dirty="0"/>
              <a:t> / </a:t>
            </a:r>
            <a:r>
              <a:rPr lang="nl-NL" sz="1400" dirty="0" err="1"/>
              <a:t>Dyscalculia</a:t>
            </a:r>
            <a:r>
              <a:rPr lang="nl-NL" sz="1400" dirty="0"/>
              <a:t> </a:t>
            </a:r>
            <a:r>
              <a:rPr lang="nl-NL" sz="1400" dirty="0" err="1"/>
              <a:t>and</a:t>
            </a:r>
            <a:r>
              <a:rPr lang="nl-NL" sz="1400" dirty="0"/>
              <a:t> </a:t>
            </a:r>
            <a:r>
              <a:rPr lang="nl-NL" sz="1400" dirty="0" err="1"/>
              <a:t>other</a:t>
            </a:r>
            <a:r>
              <a:rPr lang="nl-NL" sz="1400" dirty="0"/>
              <a:t> concerns</a:t>
            </a:r>
          </a:p>
          <a:p>
            <a:pPr lvl="1"/>
            <a:r>
              <a:rPr lang="nl-NL" sz="1200" dirty="0"/>
              <a:t>Application </a:t>
            </a:r>
            <a:r>
              <a:rPr lang="nl-NL" sz="1200" dirty="0" err="1"/>
              <a:t>for</a:t>
            </a:r>
            <a:r>
              <a:rPr lang="nl-NL" sz="1200" dirty="0"/>
              <a:t> </a:t>
            </a:r>
            <a:r>
              <a:rPr lang="nl-NL" sz="1200" dirty="0" err="1"/>
              <a:t>the</a:t>
            </a:r>
            <a:r>
              <a:rPr lang="nl-NL" sz="1200" dirty="0"/>
              <a:t> right </a:t>
            </a:r>
            <a:r>
              <a:rPr lang="nl-NL" sz="1200" dirty="0" err="1"/>
              <a:t>to</a:t>
            </a:r>
            <a:r>
              <a:rPr lang="nl-NL" sz="1200" dirty="0"/>
              <a:t> extra time </a:t>
            </a:r>
            <a:r>
              <a:rPr lang="nl-NL" sz="1200" dirty="0" err="1"/>
              <a:t>for</a:t>
            </a:r>
            <a:r>
              <a:rPr lang="nl-NL" sz="1200" dirty="0"/>
              <a:t> tests (subject </a:t>
            </a:r>
            <a:r>
              <a:rPr lang="nl-NL" sz="1200" dirty="0" err="1"/>
              <a:t>to</a:t>
            </a:r>
            <a:r>
              <a:rPr lang="nl-NL" sz="1200" dirty="0"/>
              <a:t> </a:t>
            </a:r>
            <a:r>
              <a:rPr lang="nl-NL" sz="1200" dirty="0" err="1"/>
              <a:t>declaration</a:t>
            </a:r>
            <a:r>
              <a:rPr lang="nl-NL" sz="1200" dirty="0"/>
              <a:t>)</a:t>
            </a:r>
          </a:p>
          <a:p>
            <a:pPr lvl="1"/>
            <a:r>
              <a:rPr lang="nl-NL" sz="1200" dirty="0" err="1"/>
              <a:t>Exemption</a:t>
            </a:r>
            <a:r>
              <a:rPr lang="nl-NL" sz="1200" dirty="0"/>
              <a:t> </a:t>
            </a:r>
            <a:r>
              <a:rPr lang="nl-NL" sz="1200" dirty="0" err="1"/>
              <a:t>for</a:t>
            </a:r>
            <a:r>
              <a:rPr lang="nl-NL" sz="1200" dirty="0"/>
              <a:t> subjects is </a:t>
            </a:r>
            <a:r>
              <a:rPr lang="nl-NL" sz="1200" dirty="0" err="1"/>
              <a:t>not</a:t>
            </a:r>
            <a:r>
              <a:rPr lang="nl-NL" sz="1200" dirty="0"/>
              <a:t> </a:t>
            </a:r>
            <a:r>
              <a:rPr lang="nl-NL" sz="1200" dirty="0" err="1"/>
              <a:t>possible</a:t>
            </a:r>
            <a:endParaRPr lang="nl-NL" sz="1200" dirty="0"/>
          </a:p>
          <a:p>
            <a:pPr marL="0" indent="0">
              <a:buNone/>
            </a:pPr>
            <a:r>
              <a:rPr lang="nl-NL" sz="1400" dirty="0"/>
              <a:t>NT2</a:t>
            </a:r>
          </a:p>
          <a:p>
            <a:pPr lvl="1"/>
            <a:r>
              <a:rPr lang="nl-NL" sz="1200" dirty="0"/>
              <a:t>At </a:t>
            </a:r>
            <a:r>
              <a:rPr lang="nl-NL" sz="1200" dirty="0" err="1"/>
              <a:t>the</a:t>
            </a:r>
            <a:r>
              <a:rPr lang="nl-NL" sz="1200" dirty="0"/>
              <a:t> end of </a:t>
            </a:r>
            <a:r>
              <a:rPr lang="nl-NL" sz="1200" dirty="0" err="1"/>
              <a:t>this</a:t>
            </a:r>
            <a:r>
              <a:rPr lang="nl-NL" sz="1200" dirty="0"/>
              <a:t> </a:t>
            </a:r>
            <a:r>
              <a:rPr lang="nl-NL" sz="1200" dirty="0" err="1"/>
              <a:t>year</a:t>
            </a:r>
            <a:r>
              <a:rPr lang="nl-NL" sz="1200" dirty="0"/>
              <a:t>, </a:t>
            </a:r>
            <a:r>
              <a:rPr lang="nl-NL" sz="1200" dirty="0" err="1"/>
              <a:t>you</a:t>
            </a:r>
            <a:r>
              <a:rPr lang="nl-NL" sz="1200" dirty="0"/>
              <a:t> </a:t>
            </a:r>
            <a:r>
              <a:rPr lang="nl-NL" sz="1200" dirty="0" err="1"/>
              <a:t>dutch</a:t>
            </a:r>
            <a:r>
              <a:rPr lang="nl-NL" sz="1200" dirty="0"/>
              <a:t> level has </a:t>
            </a:r>
            <a:r>
              <a:rPr lang="nl-NL" sz="1200" dirty="0" err="1"/>
              <a:t>to</a:t>
            </a:r>
            <a:r>
              <a:rPr lang="nl-NL" sz="1200" dirty="0"/>
              <a:t> </a:t>
            </a:r>
            <a:r>
              <a:rPr lang="nl-NL" sz="1200" dirty="0" err="1"/>
              <a:t>be</a:t>
            </a:r>
            <a:r>
              <a:rPr lang="nl-NL" sz="1200" dirty="0"/>
              <a:t> at </a:t>
            </a:r>
            <a:r>
              <a:rPr lang="nl-NL" sz="1200" dirty="0" err="1"/>
              <a:t>least</a:t>
            </a:r>
            <a:r>
              <a:rPr lang="nl-NL" sz="1200" dirty="0"/>
              <a:t> 50% of </a:t>
            </a:r>
            <a:r>
              <a:rPr lang="nl-NL" sz="1200" dirty="0" err="1"/>
              <a:t>the</a:t>
            </a:r>
            <a:r>
              <a:rPr lang="nl-NL" sz="1200" dirty="0"/>
              <a:t> ERK B2 level</a:t>
            </a:r>
          </a:p>
          <a:p>
            <a:pPr lvl="1"/>
            <a:r>
              <a:rPr lang="nl-NL" sz="1200" dirty="0"/>
              <a:t>Subject </a:t>
            </a:r>
            <a:r>
              <a:rPr lang="nl-NL" sz="1200" dirty="0" err="1"/>
              <a:t>exemptions</a:t>
            </a:r>
            <a:r>
              <a:rPr lang="nl-NL" sz="1200" dirty="0"/>
              <a:t> are </a:t>
            </a:r>
            <a:r>
              <a:rPr lang="nl-NL" sz="1200" dirty="0" err="1"/>
              <a:t>not</a:t>
            </a:r>
            <a:r>
              <a:rPr lang="nl-NL" sz="1200" dirty="0"/>
              <a:t> </a:t>
            </a:r>
            <a:r>
              <a:rPr lang="nl-NL" sz="1200" dirty="0" err="1"/>
              <a:t>possible</a:t>
            </a:r>
            <a:endParaRPr lang="nl-NL" sz="1200" dirty="0"/>
          </a:p>
          <a:p>
            <a:pPr lvl="1"/>
            <a:r>
              <a:rPr lang="nl-NL" sz="1200" dirty="0" err="1"/>
              <a:t>You</a:t>
            </a:r>
            <a:r>
              <a:rPr lang="nl-NL" sz="1200" dirty="0"/>
              <a:t> are </a:t>
            </a:r>
            <a:r>
              <a:rPr lang="nl-NL" sz="1200" dirty="0" err="1"/>
              <a:t>entitled</a:t>
            </a:r>
            <a:r>
              <a:rPr lang="nl-NL" sz="1200" dirty="0"/>
              <a:t> </a:t>
            </a:r>
            <a:r>
              <a:rPr lang="nl-NL" sz="1200" dirty="0" err="1"/>
              <a:t>to</a:t>
            </a:r>
            <a:r>
              <a:rPr lang="nl-NL" sz="1200" dirty="0"/>
              <a:t> extra time </a:t>
            </a:r>
            <a:r>
              <a:rPr lang="nl-NL" sz="1200" dirty="0" err="1"/>
              <a:t>for</a:t>
            </a:r>
            <a:r>
              <a:rPr lang="nl-NL" sz="1200" dirty="0"/>
              <a:t> tests (up </a:t>
            </a:r>
            <a:r>
              <a:rPr lang="nl-NL" sz="1200" dirty="0" err="1"/>
              <a:t>to</a:t>
            </a:r>
            <a:r>
              <a:rPr lang="nl-NL" sz="1200" dirty="0"/>
              <a:t> 7 </a:t>
            </a:r>
            <a:r>
              <a:rPr lang="nl-NL" sz="1200" dirty="0" err="1"/>
              <a:t>years</a:t>
            </a:r>
            <a:r>
              <a:rPr lang="nl-NL" sz="1200" dirty="0"/>
              <a:t> </a:t>
            </a:r>
            <a:r>
              <a:rPr lang="nl-NL" sz="1200" dirty="0" err="1"/>
              <a:t>after</a:t>
            </a:r>
            <a:r>
              <a:rPr lang="nl-NL" sz="1200" dirty="0"/>
              <a:t> </a:t>
            </a:r>
            <a:r>
              <a:rPr lang="nl-NL" sz="1200" dirty="0" err="1"/>
              <a:t>arrival</a:t>
            </a:r>
            <a:r>
              <a:rPr lang="nl-NL" sz="1200" dirty="0"/>
              <a:t> in </a:t>
            </a:r>
            <a:r>
              <a:rPr lang="nl-NL" sz="1200" dirty="0" err="1"/>
              <a:t>the</a:t>
            </a:r>
            <a:r>
              <a:rPr lang="nl-NL" sz="1200" dirty="0"/>
              <a:t> Netherlands)</a:t>
            </a:r>
          </a:p>
          <a:p>
            <a:pPr marL="0" indent="0">
              <a:buNone/>
            </a:pPr>
            <a:r>
              <a:rPr lang="nl-NL" sz="1400" dirty="0"/>
              <a:t>LOOT</a:t>
            </a:r>
          </a:p>
          <a:p>
            <a:pPr lvl="1"/>
            <a:r>
              <a:rPr lang="nl-NL" sz="1200" dirty="0" err="1"/>
              <a:t>Waivers</a:t>
            </a:r>
            <a:r>
              <a:rPr lang="nl-NL" sz="1200" dirty="0"/>
              <a:t> </a:t>
            </a:r>
            <a:r>
              <a:rPr lang="nl-NL" sz="1200" dirty="0" err="1"/>
              <a:t>for</a:t>
            </a:r>
            <a:r>
              <a:rPr lang="nl-NL" sz="1200" dirty="0"/>
              <a:t> subjects </a:t>
            </a:r>
            <a:r>
              <a:rPr lang="nl-NL" sz="1200" dirty="0" err="1"/>
              <a:t>within</a:t>
            </a:r>
            <a:r>
              <a:rPr lang="nl-NL" sz="1200" dirty="0"/>
              <a:t> PKD </a:t>
            </a:r>
            <a:r>
              <a:rPr lang="nl-NL" sz="1200" dirty="0" err="1"/>
              <a:t>and</a:t>
            </a:r>
            <a:r>
              <a:rPr lang="nl-NL" sz="1200" dirty="0"/>
              <a:t> VD are </a:t>
            </a:r>
            <a:r>
              <a:rPr lang="nl-NL" sz="1200" dirty="0" err="1"/>
              <a:t>possible</a:t>
            </a:r>
            <a:endParaRPr lang="nl-NL" sz="1200" dirty="0"/>
          </a:p>
          <a:p>
            <a:pPr lvl="1"/>
            <a:r>
              <a:rPr lang="nl-NL" sz="1200" dirty="0"/>
              <a:t>Contact LOOT </a:t>
            </a:r>
            <a:r>
              <a:rPr lang="nl-NL" sz="1200" dirty="0" err="1"/>
              <a:t>coordinator</a:t>
            </a:r>
            <a:endParaRPr lang="nl-NL" sz="1200" dirty="0"/>
          </a:p>
        </p:txBody>
      </p:sp>
      <p:sp>
        <p:nvSpPr>
          <p:cNvPr id="4" name="Rectangle 3">
            <a:extLst>
              <a:ext uri="{FF2B5EF4-FFF2-40B4-BE49-F238E27FC236}">
                <a16:creationId xmlns:a16="http://schemas.microsoft.com/office/drawing/2014/main" id="{913FFFB7-D68E-7B46-BC9C-CB2F2D5742E3}"/>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8CB7DF50-216B-664A-BA49-13F6D998E93B}"/>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FAFB11F5-C074-E149-909A-203E8F4874A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B42A68A0-1B83-AA49-9963-A382CEB5B38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B060270-E66B-C042-8A17-084B7AF6032B}"/>
              </a:ext>
            </a:extLst>
          </p:cNvPr>
          <p:cNvSpPr/>
          <p:nvPr/>
        </p:nvSpPr>
        <p:spPr>
          <a:xfrm flipH="1">
            <a:off x="-1524001" y="4657745"/>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843017BF-4013-4E41-A7D7-997BC359211C}"/>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79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lstStyle/>
          <a:p>
            <a:r>
              <a:rPr lang="nl-NL" dirty="0"/>
              <a:t>Doorstromen naar ander niveau</a:t>
            </a:r>
          </a:p>
        </p:txBody>
      </p:sp>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628650" y="1044700"/>
            <a:ext cx="7913680" cy="3646861"/>
          </a:xfrm>
        </p:spPr>
        <p:txBody>
          <a:bodyPr numCol="2" spcCol="360000">
            <a:noAutofit/>
          </a:bodyPr>
          <a:lstStyle/>
          <a:p>
            <a:pPr marL="0" indent="0">
              <a:lnSpc>
                <a:spcPct val="120000"/>
              </a:lnSpc>
              <a:spcBef>
                <a:spcPts val="0"/>
              </a:spcBef>
              <a:buNone/>
            </a:pPr>
            <a:r>
              <a:rPr lang="nl-NL" sz="1100" dirty="0"/>
              <a:t>MBO</a:t>
            </a:r>
          </a:p>
          <a:p>
            <a:pPr>
              <a:lnSpc>
                <a:spcPct val="120000"/>
              </a:lnSpc>
              <a:spcBef>
                <a:spcPts val="0"/>
              </a:spcBef>
            </a:pPr>
            <a:r>
              <a:rPr lang="nl-NL" sz="1100" dirty="0"/>
              <a:t>Mogelijk indien overgang H3-H4 behaald is</a:t>
            </a:r>
          </a:p>
          <a:p>
            <a:pPr marL="0" indent="0">
              <a:lnSpc>
                <a:spcPct val="120000"/>
              </a:lnSpc>
              <a:spcBef>
                <a:spcPts val="0"/>
              </a:spcBef>
              <a:buNone/>
            </a:pPr>
            <a:endParaRPr lang="nl-NL" sz="1100" dirty="0"/>
          </a:p>
          <a:p>
            <a:pPr marL="0" indent="0">
              <a:lnSpc>
                <a:spcPct val="120000"/>
              </a:lnSpc>
              <a:spcBef>
                <a:spcPts val="0"/>
              </a:spcBef>
              <a:buNone/>
            </a:pPr>
            <a:r>
              <a:rPr lang="nl-NL" sz="1100" dirty="0"/>
              <a:t>Mavo 4</a:t>
            </a:r>
          </a:p>
          <a:p>
            <a:pPr marL="0" indent="0">
              <a:lnSpc>
                <a:spcPct val="120000"/>
              </a:lnSpc>
              <a:spcBef>
                <a:spcPts val="0"/>
              </a:spcBef>
              <a:buNone/>
            </a:pPr>
            <a:r>
              <a:rPr lang="nl-NL" sz="1100" dirty="0"/>
              <a:t>Een leerling stroomt door als: </a:t>
            </a:r>
          </a:p>
          <a:p>
            <a:pPr>
              <a:buFont typeface="Arial" panose="020B0604020202020204" pitchFamily="34" charset="0"/>
              <a:buChar char="•"/>
            </a:pPr>
            <a:r>
              <a:rPr lang="nl-NL" sz="1100" dirty="0">
                <a:effectLst/>
                <a:latin typeface="Calibri" panose="020F0502020204030204" pitchFamily="34" charset="0"/>
              </a:rPr>
              <a:t>Hij maximaal </a:t>
            </a:r>
            <a:r>
              <a:rPr lang="nl-NL" sz="1100" dirty="0" err="1">
                <a:effectLst/>
                <a:latin typeface="Calibri" panose="020F0502020204030204" pitchFamily="34" charset="0"/>
              </a:rPr>
              <a:t>één</a:t>
            </a:r>
            <a:r>
              <a:rPr lang="nl-NL" sz="1100" dirty="0">
                <a:effectLst/>
                <a:latin typeface="Calibri" panose="020F0502020204030204" pitchFamily="34" charset="0"/>
              </a:rPr>
              <a:t> tekortpunt heeft in de vakken Engels, Nederlands </a:t>
            </a:r>
            <a:r>
              <a:rPr lang="nl-NL" sz="1100" dirty="0" err="1">
                <a:effectLst/>
                <a:latin typeface="Calibri" panose="020F0502020204030204" pitchFamily="34" charset="0"/>
              </a:rPr>
              <a:t>én</a:t>
            </a:r>
            <a:r>
              <a:rPr lang="nl-NL" sz="1100" dirty="0">
                <a:effectLst/>
                <a:latin typeface="Calibri" panose="020F0502020204030204" pitchFamily="34" charset="0"/>
              </a:rPr>
              <a:t>; </a:t>
            </a:r>
            <a:endParaRPr lang="nl-NL" sz="1100" dirty="0">
              <a:effectLst/>
              <a:latin typeface="SymbolMT"/>
            </a:endParaRPr>
          </a:p>
          <a:p>
            <a:pPr>
              <a:buFont typeface="Arial" panose="020B0604020202020204" pitchFamily="34" charset="0"/>
              <a:buChar char="•"/>
            </a:pPr>
            <a:r>
              <a:rPr lang="nl-NL" sz="1100" dirty="0">
                <a:effectLst/>
                <a:latin typeface="Calibri" panose="020F0502020204030204" pitchFamily="34" charset="0"/>
              </a:rPr>
              <a:t>Hij maximaal twee tekortpunten heeft in de voor 4 mavo gekozen profielvakken en profielkeuzevakken. </a:t>
            </a:r>
          </a:p>
          <a:p>
            <a:pPr>
              <a:buFont typeface="Arial" panose="020B0604020202020204" pitchFamily="34" charset="0"/>
              <a:buChar char="•"/>
            </a:pPr>
            <a:r>
              <a:rPr lang="nl-NL" sz="1100" dirty="0">
                <a:effectLst/>
                <a:latin typeface="SymbolMT"/>
              </a:rPr>
              <a:t>The student has a maximum of 8 deficits in </a:t>
            </a:r>
            <a:r>
              <a:rPr lang="nl-NL" sz="1100" dirty="0" err="1">
                <a:effectLst/>
                <a:latin typeface="SymbolMT"/>
              </a:rPr>
              <a:t>all</a:t>
            </a:r>
            <a:r>
              <a:rPr lang="nl-NL" sz="1100" dirty="0">
                <a:effectLst/>
                <a:latin typeface="SymbolMT"/>
              </a:rPr>
              <a:t> subjects taken in 3 havo</a:t>
            </a:r>
          </a:p>
          <a:p>
            <a:pPr marL="0" indent="0">
              <a:lnSpc>
                <a:spcPct val="120000"/>
              </a:lnSpc>
              <a:spcBef>
                <a:spcPts val="0"/>
              </a:spcBef>
              <a:buNone/>
            </a:pPr>
            <a:endParaRPr lang="nl-NL" sz="1100" dirty="0">
              <a:sym typeface="Wingdings" pitchFamily="2" charset="2"/>
            </a:endParaRPr>
          </a:p>
          <a:p>
            <a:pPr marL="0" indent="0">
              <a:lnSpc>
                <a:spcPct val="120000"/>
              </a:lnSpc>
              <a:spcBef>
                <a:spcPts val="0"/>
              </a:spcBef>
              <a:buNone/>
            </a:pPr>
            <a:r>
              <a:rPr lang="nl-NL" sz="1100" dirty="0">
                <a:sym typeface="Wingdings" pitchFamily="2" charset="2"/>
              </a:rPr>
              <a:t>VWO</a:t>
            </a:r>
          </a:p>
          <a:p>
            <a:pPr>
              <a:lnSpc>
                <a:spcPct val="120000"/>
              </a:lnSpc>
              <a:spcBef>
                <a:spcPts val="0"/>
              </a:spcBef>
            </a:pPr>
            <a:r>
              <a:rPr lang="nl-NL" sz="1100" dirty="0">
                <a:sym typeface="Wingdings" pitchFamily="2" charset="2"/>
              </a:rPr>
              <a:t>Mogelijk na het behalen van een havo diploma mits</a:t>
            </a:r>
          </a:p>
          <a:p>
            <a:pPr lvl="1">
              <a:lnSpc>
                <a:spcPct val="120000"/>
              </a:lnSpc>
              <a:spcBef>
                <a:spcPts val="0"/>
              </a:spcBef>
            </a:pPr>
            <a:r>
              <a:rPr lang="nl-NL" sz="1100" dirty="0">
                <a:sym typeface="Wingdings" pitchFamily="2" charset="2"/>
              </a:rPr>
              <a:t>Wiskunde én een moderne vreemde taal in het pakket</a:t>
            </a:r>
          </a:p>
          <a:p>
            <a:pPr lvl="1">
              <a:lnSpc>
                <a:spcPct val="120000"/>
              </a:lnSpc>
              <a:spcBef>
                <a:spcPts val="0"/>
              </a:spcBef>
            </a:pPr>
            <a:r>
              <a:rPr lang="nl-NL" sz="1100" dirty="0" err="1">
                <a:sym typeface="Wingdings" pitchFamily="2" charset="2"/>
              </a:rPr>
              <a:t>Contractvak</a:t>
            </a:r>
            <a:r>
              <a:rPr lang="nl-NL" sz="1100" dirty="0">
                <a:sym typeface="Wingdings" pitchFamily="2" charset="2"/>
              </a:rPr>
              <a:t> maakt overstap soepeler (geen vak deficiënt)</a:t>
            </a:r>
            <a:endParaRPr lang="nl-NL" sz="1100" dirty="0"/>
          </a:p>
          <a:p>
            <a:pPr marL="0" indent="0">
              <a:lnSpc>
                <a:spcPct val="120000"/>
              </a:lnSpc>
              <a:spcBef>
                <a:spcPts val="0"/>
              </a:spcBef>
              <a:buNone/>
            </a:pPr>
            <a:endParaRPr lang="nl-NL" sz="1100" dirty="0"/>
          </a:p>
          <a:p>
            <a:pPr marL="0" indent="0">
              <a:lnSpc>
                <a:spcPct val="120000"/>
              </a:lnSpc>
              <a:spcBef>
                <a:spcPts val="0"/>
              </a:spcBef>
              <a:buNone/>
            </a:pPr>
            <a:endParaRPr lang="nl-NL" sz="1100" dirty="0"/>
          </a:p>
          <a:p>
            <a:pPr marL="0" indent="0">
              <a:lnSpc>
                <a:spcPct val="120000"/>
              </a:lnSpc>
              <a:spcBef>
                <a:spcPts val="0"/>
              </a:spcBef>
              <a:buNone/>
            </a:pPr>
            <a:r>
              <a:rPr lang="nl-NL" sz="1100" dirty="0"/>
              <a:t>MBO</a:t>
            </a:r>
          </a:p>
          <a:p>
            <a:pPr>
              <a:lnSpc>
                <a:spcPct val="120000"/>
              </a:lnSpc>
              <a:spcBef>
                <a:spcPts val="0"/>
              </a:spcBef>
            </a:pPr>
            <a:r>
              <a:rPr lang="nl-NL" sz="1100" dirty="0" err="1"/>
              <a:t>Possible</a:t>
            </a:r>
            <a:r>
              <a:rPr lang="nl-NL" sz="1100" dirty="0"/>
              <a:t> </a:t>
            </a:r>
            <a:r>
              <a:rPr lang="nl-NL" sz="1100" dirty="0" err="1"/>
              <a:t>if</a:t>
            </a:r>
            <a:r>
              <a:rPr lang="nl-NL" sz="1100" dirty="0"/>
              <a:t> </a:t>
            </a:r>
            <a:r>
              <a:rPr lang="nl-NL" sz="1100" dirty="0" err="1"/>
              <a:t>transition</a:t>
            </a:r>
            <a:r>
              <a:rPr lang="nl-NL" sz="1100" dirty="0"/>
              <a:t> H3-H4 is </a:t>
            </a:r>
            <a:r>
              <a:rPr lang="nl-NL" sz="1100" dirty="0" err="1"/>
              <a:t>achieved</a:t>
            </a:r>
            <a:endParaRPr lang="nl-NL" sz="1100" dirty="0"/>
          </a:p>
          <a:p>
            <a:pPr marL="0" indent="0">
              <a:lnSpc>
                <a:spcPct val="120000"/>
              </a:lnSpc>
              <a:spcBef>
                <a:spcPts val="0"/>
              </a:spcBef>
              <a:buNone/>
            </a:pPr>
            <a:endParaRPr lang="nl-NL" sz="1100" dirty="0"/>
          </a:p>
          <a:p>
            <a:pPr marL="0" indent="0">
              <a:lnSpc>
                <a:spcPct val="120000"/>
              </a:lnSpc>
              <a:spcBef>
                <a:spcPts val="0"/>
              </a:spcBef>
              <a:buNone/>
            </a:pPr>
            <a:r>
              <a:rPr lang="nl-NL" sz="1100" dirty="0"/>
              <a:t>Mavo 4</a:t>
            </a:r>
          </a:p>
          <a:p>
            <a:pPr marL="0" indent="0">
              <a:lnSpc>
                <a:spcPct val="120000"/>
              </a:lnSpc>
              <a:spcBef>
                <a:spcPts val="0"/>
              </a:spcBef>
              <a:buNone/>
            </a:pPr>
            <a:r>
              <a:rPr lang="nl-NL" sz="1100" dirty="0"/>
              <a:t>A student moves on </a:t>
            </a:r>
            <a:r>
              <a:rPr lang="nl-NL" sz="1100" dirty="0" err="1"/>
              <a:t>if</a:t>
            </a:r>
            <a:r>
              <a:rPr lang="nl-NL" sz="1100" dirty="0"/>
              <a:t>:</a:t>
            </a:r>
          </a:p>
          <a:p>
            <a:pPr>
              <a:lnSpc>
                <a:spcPct val="120000"/>
              </a:lnSpc>
              <a:spcBef>
                <a:spcPts val="0"/>
              </a:spcBef>
            </a:pPr>
            <a:r>
              <a:rPr lang="nl-NL" sz="1100" dirty="0"/>
              <a:t>He has a maximum of </a:t>
            </a:r>
            <a:r>
              <a:rPr lang="nl-NL" sz="1100" dirty="0" err="1"/>
              <a:t>one</a:t>
            </a:r>
            <a:r>
              <a:rPr lang="nl-NL" sz="1100" dirty="0"/>
              <a:t> </a:t>
            </a:r>
            <a:r>
              <a:rPr lang="nl-NL" sz="1100" dirty="0" err="1"/>
              <a:t>deficiency</a:t>
            </a:r>
            <a:r>
              <a:rPr lang="nl-NL" sz="1100" dirty="0"/>
              <a:t> point in </a:t>
            </a:r>
            <a:r>
              <a:rPr lang="nl-NL" sz="1100" dirty="0" err="1"/>
              <a:t>the</a:t>
            </a:r>
            <a:r>
              <a:rPr lang="nl-NL" sz="1100" dirty="0"/>
              <a:t> subjects English, Dutch </a:t>
            </a:r>
            <a:r>
              <a:rPr lang="nl-NL" sz="1100" dirty="0" err="1"/>
              <a:t>and</a:t>
            </a:r>
            <a:r>
              <a:rPr lang="nl-NL" sz="1100" dirty="0"/>
              <a:t>; </a:t>
            </a:r>
          </a:p>
          <a:p>
            <a:pPr>
              <a:lnSpc>
                <a:spcPct val="120000"/>
              </a:lnSpc>
              <a:spcBef>
                <a:spcPts val="0"/>
              </a:spcBef>
            </a:pPr>
            <a:r>
              <a:rPr lang="nl-NL" sz="1100" dirty="0"/>
              <a:t>He has a maximum of </a:t>
            </a:r>
            <a:r>
              <a:rPr lang="nl-NL" sz="1100" dirty="0" err="1"/>
              <a:t>two</a:t>
            </a:r>
            <a:r>
              <a:rPr lang="nl-NL" sz="1100" dirty="0"/>
              <a:t> deficit points in </a:t>
            </a:r>
            <a:r>
              <a:rPr lang="nl-NL" sz="1100" dirty="0" err="1"/>
              <a:t>the</a:t>
            </a:r>
            <a:r>
              <a:rPr lang="nl-NL" sz="1100" dirty="0"/>
              <a:t> profile subjects </a:t>
            </a:r>
            <a:r>
              <a:rPr lang="nl-NL" sz="1100" dirty="0" err="1"/>
              <a:t>and</a:t>
            </a:r>
            <a:r>
              <a:rPr lang="nl-NL" sz="1100" dirty="0"/>
              <a:t> profile </a:t>
            </a:r>
            <a:r>
              <a:rPr lang="nl-NL" sz="1100" dirty="0" err="1"/>
              <a:t>electives</a:t>
            </a:r>
            <a:r>
              <a:rPr lang="nl-NL" sz="1100" dirty="0"/>
              <a:t> </a:t>
            </a:r>
            <a:r>
              <a:rPr lang="nl-NL" sz="1100" dirty="0" err="1"/>
              <a:t>chosen</a:t>
            </a:r>
            <a:r>
              <a:rPr lang="nl-NL" sz="1100" dirty="0"/>
              <a:t> </a:t>
            </a:r>
            <a:r>
              <a:rPr lang="nl-NL" sz="1100" dirty="0" err="1"/>
              <a:t>for</a:t>
            </a:r>
            <a:r>
              <a:rPr lang="nl-NL" sz="1100" dirty="0"/>
              <a:t> 4 mavo.</a:t>
            </a:r>
          </a:p>
          <a:p>
            <a:pPr>
              <a:lnSpc>
                <a:spcPct val="120000"/>
              </a:lnSpc>
              <a:spcBef>
                <a:spcPts val="0"/>
              </a:spcBef>
            </a:pPr>
            <a:r>
              <a:rPr lang="nl-NL" sz="1100" dirty="0">
                <a:effectLst/>
                <a:latin typeface="SymbolMT"/>
              </a:rPr>
              <a:t>The student has a maximum of 8 deficits in </a:t>
            </a:r>
            <a:r>
              <a:rPr lang="nl-NL" sz="1100" dirty="0" err="1">
                <a:effectLst/>
                <a:latin typeface="SymbolMT"/>
              </a:rPr>
              <a:t>all</a:t>
            </a:r>
            <a:r>
              <a:rPr lang="nl-NL" sz="1100" dirty="0">
                <a:effectLst/>
                <a:latin typeface="SymbolMT"/>
              </a:rPr>
              <a:t> subjects taken in 3 havo</a:t>
            </a:r>
          </a:p>
          <a:p>
            <a:pPr marL="0" indent="0">
              <a:lnSpc>
                <a:spcPct val="120000"/>
              </a:lnSpc>
              <a:spcBef>
                <a:spcPts val="0"/>
              </a:spcBef>
              <a:buNone/>
            </a:pPr>
            <a:endParaRPr lang="nl-NL" sz="1100" dirty="0"/>
          </a:p>
          <a:p>
            <a:pPr marL="0" indent="0">
              <a:lnSpc>
                <a:spcPct val="120000"/>
              </a:lnSpc>
              <a:spcBef>
                <a:spcPts val="0"/>
              </a:spcBef>
              <a:buNone/>
            </a:pPr>
            <a:r>
              <a:rPr lang="nl-NL" sz="1100" dirty="0"/>
              <a:t>VWO</a:t>
            </a:r>
          </a:p>
          <a:p>
            <a:pPr>
              <a:lnSpc>
                <a:spcPct val="120000"/>
              </a:lnSpc>
              <a:spcBef>
                <a:spcPts val="0"/>
              </a:spcBef>
            </a:pPr>
            <a:r>
              <a:rPr lang="nl-NL" sz="1100" dirty="0" err="1"/>
              <a:t>Possible</a:t>
            </a:r>
            <a:r>
              <a:rPr lang="nl-NL" sz="1100" dirty="0"/>
              <a:t> </a:t>
            </a:r>
            <a:r>
              <a:rPr lang="nl-NL" sz="1100" dirty="0" err="1"/>
              <a:t>after</a:t>
            </a:r>
            <a:r>
              <a:rPr lang="nl-NL" sz="1100" dirty="0"/>
              <a:t> </a:t>
            </a:r>
            <a:r>
              <a:rPr lang="nl-NL" sz="1100" dirty="0" err="1"/>
              <a:t>obtaining</a:t>
            </a:r>
            <a:r>
              <a:rPr lang="nl-NL" sz="1100" dirty="0"/>
              <a:t> a havo diploma </a:t>
            </a:r>
            <a:r>
              <a:rPr lang="nl-NL" sz="1100" dirty="0" err="1"/>
              <a:t>provided</a:t>
            </a:r>
            <a:r>
              <a:rPr lang="nl-NL" sz="1100" dirty="0"/>
              <a:t> </a:t>
            </a:r>
            <a:r>
              <a:rPr lang="nl-NL" sz="1100" dirty="0" err="1"/>
              <a:t>that</a:t>
            </a:r>
            <a:endParaRPr lang="nl-NL" sz="1100" dirty="0"/>
          </a:p>
          <a:p>
            <a:pPr lvl="1">
              <a:lnSpc>
                <a:spcPct val="120000"/>
              </a:lnSpc>
              <a:spcBef>
                <a:spcPts val="0"/>
              </a:spcBef>
            </a:pPr>
            <a:r>
              <a:rPr lang="nl-NL" sz="1100" dirty="0" err="1"/>
              <a:t>Maths</a:t>
            </a:r>
            <a:r>
              <a:rPr lang="nl-NL" sz="1100" dirty="0"/>
              <a:t> </a:t>
            </a:r>
            <a:r>
              <a:rPr lang="nl-NL" sz="1100" dirty="0" err="1"/>
              <a:t>and</a:t>
            </a:r>
            <a:r>
              <a:rPr lang="nl-NL" sz="1100" dirty="0"/>
              <a:t> a modern </a:t>
            </a:r>
            <a:r>
              <a:rPr lang="nl-NL" sz="1100" dirty="0" err="1"/>
              <a:t>foreign</a:t>
            </a:r>
            <a:r>
              <a:rPr lang="nl-NL" sz="1100" dirty="0"/>
              <a:t> </a:t>
            </a:r>
            <a:r>
              <a:rPr lang="nl-NL" sz="1100" dirty="0" err="1"/>
              <a:t>language</a:t>
            </a:r>
            <a:r>
              <a:rPr lang="nl-NL" sz="1100" dirty="0"/>
              <a:t> in </a:t>
            </a:r>
            <a:r>
              <a:rPr lang="nl-NL" sz="1100" dirty="0" err="1"/>
              <a:t>the</a:t>
            </a:r>
            <a:r>
              <a:rPr lang="nl-NL" sz="1100" dirty="0"/>
              <a:t> package</a:t>
            </a:r>
          </a:p>
          <a:p>
            <a:pPr lvl="1">
              <a:lnSpc>
                <a:spcPct val="120000"/>
              </a:lnSpc>
              <a:spcBef>
                <a:spcPts val="0"/>
              </a:spcBef>
            </a:pPr>
            <a:r>
              <a:rPr lang="nl-NL" sz="1100" dirty="0"/>
              <a:t>Contract subject </a:t>
            </a:r>
            <a:r>
              <a:rPr lang="nl-NL" sz="1100" dirty="0" err="1"/>
              <a:t>makes</a:t>
            </a:r>
            <a:r>
              <a:rPr lang="nl-NL" sz="1100" dirty="0"/>
              <a:t> transfer </a:t>
            </a:r>
            <a:r>
              <a:rPr lang="nl-NL" sz="1100" dirty="0" err="1"/>
              <a:t>smoother</a:t>
            </a:r>
            <a:r>
              <a:rPr lang="nl-NL" sz="1100" dirty="0"/>
              <a:t> (no subject </a:t>
            </a:r>
            <a:r>
              <a:rPr lang="nl-NL" sz="1100" dirty="0" err="1"/>
              <a:t>deficiency</a:t>
            </a:r>
            <a:r>
              <a:rPr lang="nl-NL" sz="1100" dirty="0"/>
              <a:t>)</a:t>
            </a:r>
          </a:p>
          <a:p>
            <a:pPr lvl="1">
              <a:lnSpc>
                <a:spcPct val="120000"/>
              </a:lnSpc>
              <a:spcBef>
                <a:spcPts val="0"/>
              </a:spcBef>
            </a:pPr>
            <a:endParaRPr lang="nl-NL" sz="1100" dirty="0"/>
          </a:p>
        </p:txBody>
      </p:sp>
      <p:sp>
        <p:nvSpPr>
          <p:cNvPr id="4" name="Rectangle 3">
            <a:extLst>
              <a:ext uri="{FF2B5EF4-FFF2-40B4-BE49-F238E27FC236}">
                <a16:creationId xmlns:a16="http://schemas.microsoft.com/office/drawing/2014/main" id="{5957E680-B7D0-0C48-9803-457257B2F2A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2904E1E9-15B7-9244-A873-9548FEC2D98E}"/>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D3ACE444-0374-A34F-9126-61A3FF1D479F}"/>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CF9BA769-BCE9-0C44-AD4E-C5ADBD069E8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77F4355E-9C3A-CA4E-8676-439B0ABC2867}"/>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82B75F52-082B-5D46-A0F9-2802C68516DF}"/>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6525AEF1-0A7A-92F9-4913-5A009046E86C}"/>
              </a:ext>
            </a:extLst>
          </p:cNvPr>
          <p:cNvSpPr txBox="1"/>
          <p:nvPr/>
        </p:nvSpPr>
        <p:spPr>
          <a:xfrm>
            <a:off x="7011373" y="251392"/>
            <a:ext cx="1679755" cy="461665"/>
          </a:xfrm>
          <a:prstGeom prst="rect">
            <a:avLst/>
          </a:prstGeom>
          <a:solidFill>
            <a:srgbClr val="51AC9A"/>
          </a:solidFill>
        </p:spPr>
        <p:txBody>
          <a:bodyPr wrap="square" rtlCol="0">
            <a:spAutoFit/>
          </a:bodyPr>
          <a:lstStyle/>
          <a:p>
            <a:pPr algn="ctr"/>
            <a:r>
              <a:rPr lang="nl-NL" sz="1200" i="1" dirty="0">
                <a:solidFill>
                  <a:schemeClr val="bg1"/>
                </a:solidFill>
              </a:rPr>
              <a:t>Link ‘bevorderingsnormen’</a:t>
            </a:r>
          </a:p>
        </p:txBody>
      </p:sp>
      <p:sp>
        <p:nvSpPr>
          <p:cNvPr id="11" name="Rechthoek 10">
            <a:hlinkClick r:id="rId4"/>
            <a:extLst>
              <a:ext uri="{FF2B5EF4-FFF2-40B4-BE49-F238E27FC236}">
                <a16:creationId xmlns:a16="http://schemas.microsoft.com/office/drawing/2014/main" id="{85760C7E-42EC-970D-4F8E-93DB1C9D597B}"/>
              </a:ext>
            </a:extLst>
          </p:cNvPr>
          <p:cNvSpPr/>
          <p:nvPr/>
        </p:nvSpPr>
        <p:spPr>
          <a:xfrm>
            <a:off x="6996168" y="246641"/>
            <a:ext cx="1694938" cy="4664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016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lstStyle/>
          <a:p>
            <a:r>
              <a:rPr lang="nl-NL" dirty="0"/>
              <a:t>Doorstromen naar ander niveau</a:t>
            </a:r>
          </a:p>
        </p:txBody>
      </p:sp>
      <p:sp>
        <p:nvSpPr>
          <p:cNvPr id="4" name="Rectangle 3">
            <a:extLst>
              <a:ext uri="{FF2B5EF4-FFF2-40B4-BE49-F238E27FC236}">
                <a16:creationId xmlns:a16="http://schemas.microsoft.com/office/drawing/2014/main" id="{5957E680-B7D0-0C48-9803-457257B2F2A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2904E1E9-15B7-9244-A873-9548FEC2D98E}"/>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D3ACE444-0374-A34F-9126-61A3FF1D479F}"/>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CF9BA769-BCE9-0C44-AD4E-C5ADBD069E8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77F4355E-9C3A-CA4E-8676-439B0ABC2867}"/>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82B75F52-082B-5D46-A0F9-2802C68516DF}"/>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6" name="Afbeelding 15" descr="Afbeelding met diagram, schermopname, Lettertype, tekst&#10;&#10;Automatisch gegenereerde beschrijving">
            <a:extLst>
              <a:ext uri="{FF2B5EF4-FFF2-40B4-BE49-F238E27FC236}">
                <a16:creationId xmlns:a16="http://schemas.microsoft.com/office/drawing/2014/main" id="{B5021F11-0942-857B-C4D2-1064496F43AA}"/>
              </a:ext>
            </a:extLst>
          </p:cNvPr>
          <p:cNvPicPr>
            <a:picLocks noChangeAspect="1"/>
          </p:cNvPicPr>
          <p:nvPr/>
        </p:nvPicPr>
        <p:blipFill>
          <a:blip r:embed="rId4"/>
          <a:stretch>
            <a:fillRect/>
          </a:stretch>
        </p:blipFill>
        <p:spPr>
          <a:xfrm>
            <a:off x="623160" y="1222158"/>
            <a:ext cx="6697530" cy="3279772"/>
          </a:xfrm>
          <a:prstGeom prst="rect">
            <a:avLst/>
          </a:prstGeom>
        </p:spPr>
      </p:pic>
      <p:cxnSp>
        <p:nvCxnSpPr>
          <p:cNvPr id="10" name="Rechte verbindingslijn met pijl 9">
            <a:extLst>
              <a:ext uri="{FF2B5EF4-FFF2-40B4-BE49-F238E27FC236}">
                <a16:creationId xmlns:a16="http://schemas.microsoft.com/office/drawing/2014/main" id="{CCFA03C6-9155-D362-827A-2B505B371A6F}"/>
              </a:ext>
            </a:extLst>
          </p:cNvPr>
          <p:cNvCxnSpPr>
            <a:cxnSpLocks/>
          </p:cNvCxnSpPr>
          <p:nvPr/>
        </p:nvCxnSpPr>
        <p:spPr>
          <a:xfrm flipV="1">
            <a:off x="3197655" y="2113635"/>
            <a:ext cx="1068935" cy="610820"/>
          </a:xfrm>
          <a:prstGeom prst="straightConnector1">
            <a:avLst/>
          </a:prstGeom>
          <a:ln w="28575">
            <a:prstDash val="sys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7325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normAutofit/>
          </a:bodyPr>
          <a:lstStyle/>
          <a:p>
            <a:r>
              <a:rPr lang="nl-NL" dirty="0" err="1"/>
              <a:t>Contractvak</a:t>
            </a:r>
            <a:r>
              <a:rPr lang="nl-NL" dirty="0"/>
              <a:t>                            </a:t>
            </a:r>
            <a:r>
              <a:rPr lang="nl-NL" sz="3600" i="1" dirty="0"/>
              <a:t>Contract subject</a:t>
            </a:r>
            <a:endParaRPr lang="nl-NL" i="1" dirty="0"/>
          </a:p>
        </p:txBody>
      </p:sp>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452893" y="1210789"/>
            <a:ext cx="8238213" cy="3394290"/>
          </a:xfrm>
        </p:spPr>
        <p:txBody>
          <a:bodyPr numCol="2" spcCol="360000">
            <a:normAutofit/>
          </a:bodyPr>
          <a:lstStyle/>
          <a:p>
            <a:pPr marL="0" indent="0">
              <a:lnSpc>
                <a:spcPct val="110000"/>
              </a:lnSpc>
              <a:spcBef>
                <a:spcPts val="0"/>
              </a:spcBef>
              <a:buNone/>
            </a:pPr>
            <a:r>
              <a:rPr lang="nl-NL" sz="700" dirty="0"/>
              <a:t>Een </a:t>
            </a:r>
            <a:r>
              <a:rPr lang="nl-NL" sz="700" dirty="0" err="1"/>
              <a:t>contractvak</a:t>
            </a:r>
            <a:r>
              <a:rPr lang="nl-NL" sz="700" dirty="0"/>
              <a:t> is bedoeld voor leerlingen die een </a:t>
            </a:r>
            <a:r>
              <a:rPr lang="nl-NL" sz="700" b="1" u="sng" dirty="0"/>
              <a:t>extra uitdaging willen, zelfstandig kunnen werken, communicatief vaardig zijn en hun werk kunnen plannen en organiseren</a:t>
            </a:r>
            <a:r>
              <a:rPr lang="nl-NL" sz="700" dirty="0"/>
              <a:t>. Een </a:t>
            </a:r>
            <a:r>
              <a:rPr lang="nl-NL" sz="700" dirty="0" err="1"/>
              <a:t>contractvak</a:t>
            </a:r>
            <a:r>
              <a:rPr lang="nl-NL" sz="700" dirty="0"/>
              <a:t> telt als een volledig examenvak mee en wordt ook als zodanig in de overgang meegenomen. Desalniettemin kan een leerlingen een </a:t>
            </a:r>
            <a:r>
              <a:rPr lang="nl-NL" sz="700" dirty="0" err="1"/>
              <a:t>contractvak</a:t>
            </a:r>
            <a:r>
              <a:rPr lang="nl-NL" sz="700" dirty="0"/>
              <a:t> ten aller tijden stoppen door een pakketwijzigingsformulier in te vullen bij de decaan.  </a:t>
            </a:r>
          </a:p>
          <a:p>
            <a:pPr marL="0" indent="0">
              <a:lnSpc>
                <a:spcPct val="110000"/>
              </a:lnSpc>
              <a:spcBef>
                <a:spcPts val="0"/>
              </a:spcBef>
              <a:buNone/>
            </a:pPr>
            <a:endParaRPr lang="nl-NL" sz="700" dirty="0"/>
          </a:p>
          <a:p>
            <a:pPr marL="0" indent="0">
              <a:lnSpc>
                <a:spcPct val="110000"/>
              </a:lnSpc>
              <a:spcBef>
                <a:spcPts val="0"/>
              </a:spcBef>
              <a:buNone/>
            </a:pPr>
            <a:r>
              <a:rPr lang="nl-NL" sz="700" b="1" dirty="0"/>
              <a:t>Dubbele afspraken in agenda</a:t>
            </a:r>
            <a:endParaRPr lang="nl-NL" sz="700" dirty="0"/>
          </a:p>
          <a:p>
            <a:pPr marL="0" indent="0">
              <a:lnSpc>
                <a:spcPct val="110000"/>
              </a:lnSpc>
              <a:spcBef>
                <a:spcPts val="0"/>
              </a:spcBef>
              <a:buNone/>
            </a:pPr>
            <a:r>
              <a:rPr lang="nl-NL" sz="700" dirty="0"/>
              <a:t>Het </a:t>
            </a:r>
            <a:r>
              <a:rPr lang="nl-NL" sz="700" dirty="0" err="1"/>
              <a:t>contractvak</a:t>
            </a:r>
            <a:r>
              <a:rPr lang="nl-NL" sz="700" dirty="0"/>
              <a:t> is geroosterd in </a:t>
            </a:r>
            <a:r>
              <a:rPr lang="nl-NL" sz="700" dirty="0" err="1"/>
              <a:t>zermelo</a:t>
            </a:r>
            <a:r>
              <a:rPr lang="nl-NL" sz="700" dirty="0"/>
              <a:t>/magister. Hierbij wordt het </a:t>
            </a:r>
            <a:r>
              <a:rPr lang="nl-NL" sz="700" dirty="0" err="1"/>
              <a:t>contractvak</a:t>
            </a:r>
            <a:r>
              <a:rPr lang="nl-NL" sz="700" dirty="0"/>
              <a:t> door het </a:t>
            </a:r>
            <a:r>
              <a:rPr lang="nl-NL" sz="700" dirty="0" err="1"/>
              <a:t>roosterprogamma</a:t>
            </a:r>
            <a:r>
              <a:rPr lang="nl-NL" sz="700" dirty="0"/>
              <a:t> zoveel mogelijk op tussenuren gepland. Maar meestal heeft een leerling meerdere dubbele lesafspraken in zijn/haar rooster staan. De leerling maakt zelf de keuze welke les hij/zij wilt volgen (in overleg met de vakdocenten uiteraard) tenzij er een toets is in één van de lessen, dan gaat deze les voor. Of indien er in beide lessen een toets wordt afgenomen gaat het reguliere vak voor. </a:t>
            </a:r>
          </a:p>
          <a:p>
            <a:pPr marL="0" indent="0">
              <a:lnSpc>
                <a:spcPct val="110000"/>
              </a:lnSpc>
              <a:spcBef>
                <a:spcPts val="0"/>
              </a:spcBef>
              <a:buNone/>
            </a:pPr>
            <a:r>
              <a:rPr lang="nl-NL" sz="700" dirty="0"/>
              <a:t>Het is van belang dat een leerling bij de dubbele lesafspraak ‘present’ wordt gemeld in magister bij het vak waar hij/zij aanwezig is door de vakdocent. De </a:t>
            </a:r>
            <a:r>
              <a:rPr lang="nl-NL" sz="700" dirty="0" err="1"/>
              <a:t>contractvakleerling</a:t>
            </a:r>
            <a:r>
              <a:rPr lang="nl-NL" sz="700" dirty="0"/>
              <a:t> houdt zijn absentiemeldingen nauwkeurig in de gaten en checkt met de vakdocent aan het eind van de dubbele les of de les is afgesloten door de docent zodat hij/zij geen ongeoorloofde absentie krijgt. </a:t>
            </a:r>
          </a:p>
          <a:p>
            <a:pPr marL="0" indent="0">
              <a:lnSpc>
                <a:spcPct val="110000"/>
              </a:lnSpc>
              <a:spcBef>
                <a:spcPts val="0"/>
              </a:spcBef>
              <a:buNone/>
            </a:pPr>
            <a:endParaRPr lang="nl-NL" sz="700" dirty="0"/>
          </a:p>
          <a:p>
            <a:pPr marL="0" indent="0">
              <a:lnSpc>
                <a:spcPct val="110000"/>
              </a:lnSpc>
              <a:spcBef>
                <a:spcPts val="0"/>
              </a:spcBef>
              <a:buNone/>
            </a:pPr>
            <a:r>
              <a:rPr lang="nl-NL" sz="700" dirty="0"/>
              <a:t> </a:t>
            </a:r>
            <a:r>
              <a:rPr lang="nl-NL" sz="700" b="1" dirty="0"/>
              <a:t>Wat wordt er nog meer verwacht van de leerling</a:t>
            </a:r>
            <a:endParaRPr lang="nl-NL" sz="700" dirty="0"/>
          </a:p>
          <a:p>
            <a:pPr>
              <a:lnSpc>
                <a:spcPct val="110000"/>
              </a:lnSpc>
              <a:spcBef>
                <a:spcPts val="0"/>
              </a:spcBef>
            </a:pPr>
            <a:r>
              <a:rPr lang="nl-NL" sz="700" dirty="0"/>
              <a:t>Leerling is verantwoordelijk voor het leggen en onderhouden van contact met zijn aangewezen contractvakdocent en vakdocenten waarbij hij/zij een dubbele lesafspraak heeft.</a:t>
            </a:r>
          </a:p>
          <a:p>
            <a:pPr>
              <a:lnSpc>
                <a:spcPct val="110000"/>
              </a:lnSpc>
              <a:spcBef>
                <a:spcPts val="0"/>
              </a:spcBef>
            </a:pPr>
            <a:r>
              <a:rPr lang="nl-NL" sz="700" dirty="0"/>
              <a:t>Leerling is op de hoogte van het PTA en de </a:t>
            </a:r>
            <a:r>
              <a:rPr lang="nl-NL" sz="700" dirty="0" err="1"/>
              <a:t>SE’s</a:t>
            </a:r>
            <a:r>
              <a:rPr lang="nl-NL" sz="700" dirty="0"/>
              <a:t>, </a:t>
            </a:r>
            <a:r>
              <a:rPr lang="nl-NL" sz="700" dirty="0" err="1"/>
              <a:t>PO’s</a:t>
            </a:r>
            <a:r>
              <a:rPr lang="nl-NL" sz="700" dirty="0"/>
              <a:t>, </a:t>
            </a:r>
            <a:r>
              <a:rPr lang="nl-NL" sz="700" dirty="0" err="1"/>
              <a:t>HD’s</a:t>
            </a:r>
            <a:r>
              <a:rPr lang="nl-NL" sz="700" dirty="0"/>
              <a:t> die gemaakt moeten worden voor het </a:t>
            </a:r>
            <a:r>
              <a:rPr lang="nl-NL" sz="700" dirty="0" err="1"/>
              <a:t>contractvak</a:t>
            </a:r>
            <a:endParaRPr lang="nl-NL" sz="700" dirty="0"/>
          </a:p>
          <a:p>
            <a:pPr>
              <a:lnSpc>
                <a:spcPct val="110000"/>
              </a:lnSpc>
              <a:spcBef>
                <a:spcPts val="0"/>
              </a:spcBef>
            </a:pPr>
            <a:r>
              <a:rPr lang="nl-NL" sz="700" dirty="0"/>
              <a:t>Tijdens </a:t>
            </a:r>
            <a:r>
              <a:rPr lang="nl-NL" sz="700" dirty="0" err="1"/>
              <a:t>toetsweken</a:t>
            </a:r>
            <a:r>
              <a:rPr lang="nl-NL" sz="700" dirty="0"/>
              <a:t> kan het voorkomen dat </a:t>
            </a:r>
            <a:r>
              <a:rPr lang="nl-NL" sz="700" dirty="0" err="1"/>
              <a:t>SE’s</a:t>
            </a:r>
            <a:r>
              <a:rPr lang="nl-NL" sz="700" dirty="0"/>
              <a:t> ook dubbel gepland zijn. In deze situatie neemt de leerling ten minste een week voor de SE-week contact op met de examensecretaris om een oplossing hiervoor te bedenken. In de meeste gevallen zullen de </a:t>
            </a:r>
            <a:r>
              <a:rPr lang="nl-NL" sz="700" dirty="0" err="1"/>
              <a:t>SE’s</a:t>
            </a:r>
            <a:r>
              <a:rPr lang="nl-NL" sz="700" dirty="0"/>
              <a:t> na elkaar gemaakt worden. </a:t>
            </a:r>
          </a:p>
          <a:p>
            <a:pPr>
              <a:lnSpc>
                <a:spcPct val="110000"/>
              </a:lnSpc>
              <a:spcBef>
                <a:spcPts val="0"/>
              </a:spcBef>
            </a:pPr>
            <a:r>
              <a:rPr lang="nl-NL" sz="700" dirty="0"/>
              <a:t>Een leerling volgt </a:t>
            </a:r>
            <a:r>
              <a:rPr lang="nl-NL" sz="700" dirty="0" err="1"/>
              <a:t>cat</a:t>
            </a:r>
            <a:r>
              <a:rPr lang="nl-NL" sz="700" dirty="0"/>
              <a:t>-uren om eventuele gemiste stof in te halen</a:t>
            </a:r>
          </a:p>
          <a:p>
            <a:pPr>
              <a:lnSpc>
                <a:spcPct val="110000"/>
              </a:lnSpc>
              <a:spcBef>
                <a:spcPts val="0"/>
              </a:spcBef>
            </a:pPr>
            <a:r>
              <a:rPr lang="nl-NL" sz="700" dirty="0"/>
              <a:t>Tijdens Ilp gesprekken bespreekt hij/zij de voortgang van het </a:t>
            </a:r>
            <a:r>
              <a:rPr lang="nl-NL" sz="700" dirty="0" err="1"/>
              <a:t>contractvak</a:t>
            </a:r>
            <a:r>
              <a:rPr lang="nl-NL" sz="700" dirty="0"/>
              <a:t> met de mentor</a:t>
            </a:r>
          </a:p>
          <a:p>
            <a:pPr marL="0" indent="0">
              <a:lnSpc>
                <a:spcPct val="110000"/>
              </a:lnSpc>
              <a:spcBef>
                <a:spcPts val="0"/>
              </a:spcBef>
              <a:buNone/>
            </a:pPr>
            <a:endParaRPr lang="nl-NL" sz="700" dirty="0"/>
          </a:p>
          <a:p>
            <a:pPr marL="0" indent="0">
              <a:lnSpc>
                <a:spcPct val="110000"/>
              </a:lnSpc>
              <a:spcBef>
                <a:spcPts val="0"/>
              </a:spcBef>
              <a:buNone/>
            </a:pPr>
            <a:r>
              <a:rPr lang="nl-NL" sz="700" dirty="0"/>
              <a:t>A contract subject is </a:t>
            </a:r>
            <a:r>
              <a:rPr lang="nl-NL" sz="700" dirty="0" err="1"/>
              <a:t>intended</a:t>
            </a:r>
            <a:r>
              <a:rPr lang="nl-NL" sz="700" dirty="0"/>
              <a:t> </a:t>
            </a:r>
            <a:r>
              <a:rPr lang="nl-NL" sz="700" dirty="0" err="1"/>
              <a:t>for</a:t>
            </a:r>
            <a:r>
              <a:rPr lang="nl-NL" sz="700" dirty="0"/>
              <a:t> </a:t>
            </a:r>
            <a:r>
              <a:rPr lang="nl-NL" sz="700" dirty="0" err="1"/>
              <a:t>pupils</a:t>
            </a:r>
            <a:r>
              <a:rPr lang="nl-NL" sz="700" dirty="0"/>
              <a:t> </a:t>
            </a:r>
            <a:r>
              <a:rPr lang="nl-NL" sz="700" dirty="0" err="1"/>
              <a:t>who</a:t>
            </a:r>
            <a:r>
              <a:rPr lang="nl-NL" sz="700" dirty="0"/>
              <a:t> want </a:t>
            </a:r>
            <a:r>
              <a:rPr lang="nl-NL" sz="700" dirty="0" err="1"/>
              <a:t>an</a:t>
            </a:r>
            <a:r>
              <a:rPr lang="nl-NL" sz="700" dirty="0"/>
              <a:t> </a:t>
            </a:r>
            <a:r>
              <a:rPr lang="nl-NL" sz="700" b="1" u="sng" dirty="0"/>
              <a:t>extra </a:t>
            </a:r>
            <a:r>
              <a:rPr lang="nl-NL" sz="700" b="1" u="sng" dirty="0" err="1"/>
              <a:t>challenge</a:t>
            </a:r>
            <a:r>
              <a:rPr lang="nl-NL" sz="700" b="1" u="sng" dirty="0"/>
              <a:t>, </a:t>
            </a:r>
            <a:r>
              <a:rPr lang="nl-NL" sz="700" b="1" u="sng" dirty="0" err="1"/>
              <a:t>can</a:t>
            </a:r>
            <a:r>
              <a:rPr lang="nl-NL" sz="700" b="1" u="sng" dirty="0"/>
              <a:t> </a:t>
            </a:r>
            <a:r>
              <a:rPr lang="nl-NL" sz="700" b="1" u="sng" dirty="0" err="1"/>
              <a:t>work</a:t>
            </a:r>
            <a:r>
              <a:rPr lang="nl-NL" sz="700" b="1" u="sng" dirty="0"/>
              <a:t> </a:t>
            </a:r>
            <a:r>
              <a:rPr lang="nl-NL" sz="700" b="1" u="sng" dirty="0" err="1"/>
              <a:t>independently</a:t>
            </a:r>
            <a:r>
              <a:rPr lang="nl-NL" sz="700" b="1" u="sng" dirty="0"/>
              <a:t>, have </a:t>
            </a:r>
            <a:r>
              <a:rPr lang="nl-NL" sz="700" b="1" u="sng" dirty="0" err="1"/>
              <a:t>communication</a:t>
            </a:r>
            <a:r>
              <a:rPr lang="nl-NL" sz="700" b="1" u="sng" dirty="0"/>
              <a:t> skills </a:t>
            </a:r>
            <a:r>
              <a:rPr lang="nl-NL" sz="700" b="1" u="sng" dirty="0" err="1"/>
              <a:t>and</a:t>
            </a:r>
            <a:r>
              <a:rPr lang="nl-NL" sz="700" b="1" u="sng" dirty="0"/>
              <a:t> </a:t>
            </a:r>
            <a:r>
              <a:rPr lang="nl-NL" sz="700" b="1" u="sng" dirty="0" err="1"/>
              <a:t>can</a:t>
            </a:r>
            <a:r>
              <a:rPr lang="nl-NL" sz="700" b="1" u="sng" dirty="0"/>
              <a:t> plan </a:t>
            </a:r>
            <a:r>
              <a:rPr lang="nl-NL" sz="700" b="1" u="sng" dirty="0" err="1"/>
              <a:t>and</a:t>
            </a:r>
            <a:r>
              <a:rPr lang="nl-NL" sz="700" b="1" u="sng" dirty="0"/>
              <a:t> </a:t>
            </a:r>
            <a:r>
              <a:rPr lang="nl-NL" sz="700" b="1" u="sng" dirty="0" err="1"/>
              <a:t>organise</a:t>
            </a:r>
            <a:r>
              <a:rPr lang="nl-NL" sz="700" b="1" u="sng" dirty="0"/>
              <a:t> </a:t>
            </a:r>
            <a:r>
              <a:rPr lang="nl-NL" sz="700" b="1" u="sng" dirty="0" err="1"/>
              <a:t>their</a:t>
            </a:r>
            <a:r>
              <a:rPr lang="nl-NL" sz="700" b="1" u="sng" dirty="0"/>
              <a:t> </a:t>
            </a:r>
            <a:r>
              <a:rPr lang="nl-NL" sz="700" b="1" u="sng" dirty="0" err="1"/>
              <a:t>work</a:t>
            </a:r>
            <a:r>
              <a:rPr lang="nl-NL" sz="700" dirty="0"/>
              <a:t>. A contract subject </a:t>
            </a:r>
            <a:r>
              <a:rPr lang="nl-NL" sz="700" dirty="0" err="1"/>
              <a:t>counts</a:t>
            </a:r>
            <a:r>
              <a:rPr lang="nl-NL" sz="700" dirty="0"/>
              <a:t> as a full examination subject </a:t>
            </a:r>
            <a:r>
              <a:rPr lang="nl-NL" sz="700" dirty="0" err="1"/>
              <a:t>and</a:t>
            </a:r>
            <a:r>
              <a:rPr lang="nl-NL" sz="700" dirty="0"/>
              <a:t> is </a:t>
            </a:r>
            <a:r>
              <a:rPr lang="nl-NL" sz="700" dirty="0" err="1"/>
              <a:t>included</a:t>
            </a:r>
            <a:r>
              <a:rPr lang="nl-NL" sz="700" dirty="0"/>
              <a:t> as </a:t>
            </a:r>
            <a:r>
              <a:rPr lang="nl-NL" sz="700" dirty="0" err="1"/>
              <a:t>such</a:t>
            </a:r>
            <a:r>
              <a:rPr lang="nl-NL" sz="700" dirty="0"/>
              <a:t> in </a:t>
            </a:r>
            <a:r>
              <a:rPr lang="nl-NL" sz="700" dirty="0" err="1"/>
              <a:t>the</a:t>
            </a:r>
            <a:r>
              <a:rPr lang="nl-NL" sz="700" dirty="0"/>
              <a:t> </a:t>
            </a:r>
            <a:r>
              <a:rPr lang="nl-NL" sz="700" dirty="0" err="1"/>
              <a:t>transition</a:t>
            </a:r>
            <a:r>
              <a:rPr lang="nl-NL" sz="700" dirty="0"/>
              <a:t>. </a:t>
            </a:r>
            <a:r>
              <a:rPr lang="nl-NL" sz="700" dirty="0" err="1"/>
              <a:t>Nevertheless</a:t>
            </a:r>
            <a:r>
              <a:rPr lang="nl-NL" sz="700" dirty="0"/>
              <a:t>, a student </a:t>
            </a:r>
            <a:r>
              <a:rPr lang="nl-NL" sz="700" dirty="0" err="1"/>
              <a:t>can</a:t>
            </a:r>
            <a:r>
              <a:rPr lang="nl-NL" sz="700" dirty="0"/>
              <a:t> stop a contract course at </a:t>
            </a:r>
            <a:r>
              <a:rPr lang="nl-NL" sz="700" dirty="0" err="1"/>
              <a:t>any</a:t>
            </a:r>
            <a:r>
              <a:rPr lang="nl-NL" sz="700" dirty="0"/>
              <a:t> time </a:t>
            </a:r>
            <a:r>
              <a:rPr lang="nl-NL" sz="700" dirty="0" err="1"/>
              <a:t>by</a:t>
            </a:r>
            <a:r>
              <a:rPr lang="nl-NL" sz="700" dirty="0"/>
              <a:t> </a:t>
            </a:r>
            <a:r>
              <a:rPr lang="nl-NL" sz="700" dirty="0" err="1"/>
              <a:t>filling</a:t>
            </a:r>
            <a:r>
              <a:rPr lang="nl-NL" sz="700" dirty="0"/>
              <a:t> in a package change form </a:t>
            </a:r>
            <a:r>
              <a:rPr lang="nl-NL" sz="700" dirty="0" err="1"/>
              <a:t>with</a:t>
            </a:r>
            <a:r>
              <a:rPr lang="nl-NL" sz="700" dirty="0"/>
              <a:t> </a:t>
            </a:r>
            <a:r>
              <a:rPr lang="nl-NL" sz="700" dirty="0" err="1"/>
              <a:t>the</a:t>
            </a:r>
            <a:r>
              <a:rPr lang="nl-NL" sz="700" dirty="0"/>
              <a:t> student counselor</a:t>
            </a:r>
          </a:p>
          <a:p>
            <a:pPr marL="0" indent="0">
              <a:lnSpc>
                <a:spcPct val="110000"/>
              </a:lnSpc>
              <a:spcBef>
                <a:spcPts val="0"/>
              </a:spcBef>
              <a:buNone/>
            </a:pPr>
            <a:endParaRPr lang="nl-NL" sz="700" dirty="0"/>
          </a:p>
          <a:p>
            <a:pPr marL="0" indent="0">
              <a:lnSpc>
                <a:spcPct val="110000"/>
              </a:lnSpc>
              <a:spcBef>
                <a:spcPts val="0"/>
              </a:spcBef>
              <a:buNone/>
            </a:pPr>
            <a:r>
              <a:rPr lang="nl-NL" sz="700" b="1" dirty="0"/>
              <a:t>Double </a:t>
            </a:r>
            <a:r>
              <a:rPr lang="nl-NL" sz="700" b="1" dirty="0" err="1"/>
              <a:t>appointments</a:t>
            </a:r>
            <a:r>
              <a:rPr lang="nl-NL" sz="700" b="1" dirty="0"/>
              <a:t> in </a:t>
            </a:r>
            <a:r>
              <a:rPr lang="nl-NL" sz="700" b="1" dirty="0" err="1"/>
              <a:t>calendar</a:t>
            </a:r>
            <a:endParaRPr lang="nl-NL" sz="700" b="1" dirty="0"/>
          </a:p>
          <a:p>
            <a:pPr marL="0" indent="0">
              <a:lnSpc>
                <a:spcPct val="110000"/>
              </a:lnSpc>
              <a:spcBef>
                <a:spcPts val="0"/>
              </a:spcBef>
              <a:buNone/>
            </a:pPr>
            <a:r>
              <a:rPr lang="nl-NL" sz="700" dirty="0"/>
              <a:t>The contract subject is </a:t>
            </a:r>
            <a:r>
              <a:rPr lang="nl-NL" sz="700" dirty="0" err="1"/>
              <a:t>scheduled</a:t>
            </a:r>
            <a:r>
              <a:rPr lang="nl-NL" sz="700" dirty="0"/>
              <a:t> in </a:t>
            </a:r>
            <a:r>
              <a:rPr lang="nl-NL" sz="700" dirty="0" err="1"/>
              <a:t>zermelo</a:t>
            </a:r>
            <a:r>
              <a:rPr lang="nl-NL" sz="700" dirty="0"/>
              <a:t>/magister. As far as </a:t>
            </a:r>
            <a:r>
              <a:rPr lang="nl-NL" sz="700" dirty="0" err="1"/>
              <a:t>possible</a:t>
            </a:r>
            <a:r>
              <a:rPr lang="nl-NL" sz="700" dirty="0"/>
              <a:t>, </a:t>
            </a:r>
            <a:r>
              <a:rPr lang="nl-NL" sz="700" dirty="0" err="1"/>
              <a:t>the</a:t>
            </a:r>
            <a:r>
              <a:rPr lang="nl-NL" sz="700" dirty="0"/>
              <a:t> timetable </a:t>
            </a:r>
            <a:r>
              <a:rPr lang="nl-NL" sz="700" dirty="0" err="1"/>
              <a:t>programme</a:t>
            </a:r>
            <a:r>
              <a:rPr lang="nl-NL" sz="700" dirty="0"/>
              <a:t> </a:t>
            </a:r>
            <a:r>
              <a:rPr lang="nl-NL" sz="700" dirty="0" err="1"/>
              <a:t>schedules</a:t>
            </a:r>
            <a:r>
              <a:rPr lang="nl-NL" sz="700" dirty="0"/>
              <a:t> </a:t>
            </a:r>
            <a:r>
              <a:rPr lang="nl-NL" sz="700" dirty="0" err="1"/>
              <a:t>the</a:t>
            </a:r>
            <a:r>
              <a:rPr lang="nl-NL" sz="700" dirty="0"/>
              <a:t> contract </a:t>
            </a:r>
            <a:r>
              <a:rPr lang="nl-NL" sz="700" dirty="0" err="1"/>
              <a:t>period</a:t>
            </a:r>
            <a:r>
              <a:rPr lang="nl-NL" sz="700" dirty="0"/>
              <a:t> in </a:t>
            </a:r>
            <a:r>
              <a:rPr lang="nl-NL" sz="700" dirty="0" err="1"/>
              <a:t>the</a:t>
            </a:r>
            <a:r>
              <a:rPr lang="nl-NL" sz="700" dirty="0"/>
              <a:t> </a:t>
            </a:r>
            <a:r>
              <a:rPr lang="nl-NL" sz="700" dirty="0" err="1"/>
              <a:t>middle</a:t>
            </a:r>
            <a:r>
              <a:rPr lang="nl-NL" sz="700" dirty="0"/>
              <a:t> </a:t>
            </a:r>
            <a:r>
              <a:rPr lang="nl-NL" sz="700" dirty="0" err="1"/>
              <a:t>hours</a:t>
            </a:r>
            <a:r>
              <a:rPr lang="nl-NL" sz="700" dirty="0"/>
              <a:t>. </a:t>
            </a:r>
            <a:r>
              <a:rPr lang="nl-NL" sz="700" dirty="0" err="1"/>
              <a:t>However</a:t>
            </a:r>
            <a:r>
              <a:rPr lang="nl-NL" sz="700" dirty="0"/>
              <a:t>, a student </a:t>
            </a:r>
            <a:r>
              <a:rPr lang="nl-NL" sz="700" dirty="0" err="1"/>
              <a:t>usually</a:t>
            </a:r>
            <a:r>
              <a:rPr lang="nl-NL" sz="700" dirty="0"/>
              <a:t> has </a:t>
            </a:r>
            <a:r>
              <a:rPr lang="nl-NL" sz="700" dirty="0" err="1"/>
              <a:t>several</a:t>
            </a:r>
            <a:r>
              <a:rPr lang="nl-NL" sz="700" dirty="0"/>
              <a:t> double </a:t>
            </a:r>
            <a:r>
              <a:rPr lang="nl-NL" sz="700" dirty="0" err="1"/>
              <a:t>lesson</a:t>
            </a:r>
            <a:r>
              <a:rPr lang="nl-NL" sz="700" dirty="0"/>
              <a:t> </a:t>
            </a:r>
            <a:r>
              <a:rPr lang="nl-NL" sz="700" dirty="0" err="1"/>
              <a:t>appointments</a:t>
            </a:r>
            <a:r>
              <a:rPr lang="nl-NL" sz="700" dirty="0"/>
              <a:t> in his/her timetable. The student </a:t>
            </a:r>
            <a:r>
              <a:rPr lang="nl-NL" sz="700" dirty="0" err="1"/>
              <a:t>decides</a:t>
            </a:r>
            <a:r>
              <a:rPr lang="nl-NL" sz="700" dirty="0"/>
              <a:t> </a:t>
            </a:r>
            <a:r>
              <a:rPr lang="nl-NL" sz="700" dirty="0" err="1"/>
              <a:t>which</a:t>
            </a:r>
            <a:r>
              <a:rPr lang="nl-NL" sz="700" dirty="0"/>
              <a:t> </a:t>
            </a:r>
            <a:r>
              <a:rPr lang="nl-NL" sz="700" dirty="0" err="1"/>
              <a:t>lesson</a:t>
            </a:r>
            <a:r>
              <a:rPr lang="nl-NL" sz="700" dirty="0"/>
              <a:t> he/</a:t>
            </a:r>
            <a:r>
              <a:rPr lang="nl-NL" sz="700" dirty="0" err="1"/>
              <a:t>she</a:t>
            </a:r>
            <a:r>
              <a:rPr lang="nl-NL" sz="700" dirty="0"/>
              <a:t> wants </a:t>
            </a:r>
            <a:r>
              <a:rPr lang="nl-NL" sz="700" dirty="0" err="1"/>
              <a:t>to</a:t>
            </a:r>
            <a:r>
              <a:rPr lang="nl-NL" sz="700" dirty="0"/>
              <a:t> take (in </a:t>
            </a:r>
            <a:r>
              <a:rPr lang="nl-NL" sz="700" dirty="0" err="1"/>
              <a:t>consultation</a:t>
            </a:r>
            <a:r>
              <a:rPr lang="nl-NL" sz="700" dirty="0"/>
              <a:t> </a:t>
            </a:r>
            <a:r>
              <a:rPr lang="nl-NL" sz="700" dirty="0" err="1"/>
              <a:t>with</a:t>
            </a:r>
            <a:r>
              <a:rPr lang="nl-NL" sz="700" dirty="0"/>
              <a:t> </a:t>
            </a:r>
            <a:r>
              <a:rPr lang="nl-NL" sz="700" dirty="0" err="1"/>
              <a:t>the</a:t>
            </a:r>
            <a:r>
              <a:rPr lang="nl-NL" sz="700" dirty="0"/>
              <a:t> subject </a:t>
            </a:r>
            <a:r>
              <a:rPr lang="nl-NL" sz="700" dirty="0" err="1"/>
              <a:t>teachers</a:t>
            </a:r>
            <a:r>
              <a:rPr lang="nl-NL" sz="700" dirty="0"/>
              <a:t>, of course) </a:t>
            </a:r>
            <a:r>
              <a:rPr lang="nl-NL" sz="700" dirty="0" err="1"/>
              <a:t>unless</a:t>
            </a:r>
            <a:r>
              <a:rPr lang="nl-NL" sz="700" dirty="0"/>
              <a:t> </a:t>
            </a:r>
            <a:r>
              <a:rPr lang="nl-NL" sz="700" dirty="0" err="1"/>
              <a:t>there</a:t>
            </a:r>
            <a:r>
              <a:rPr lang="nl-NL" sz="700" dirty="0"/>
              <a:t> is a test in </a:t>
            </a:r>
            <a:r>
              <a:rPr lang="nl-NL" sz="700" dirty="0" err="1"/>
              <a:t>one</a:t>
            </a:r>
            <a:r>
              <a:rPr lang="nl-NL" sz="700" dirty="0"/>
              <a:t> of </a:t>
            </a:r>
            <a:r>
              <a:rPr lang="nl-NL" sz="700" dirty="0" err="1"/>
              <a:t>the</a:t>
            </a:r>
            <a:r>
              <a:rPr lang="nl-NL" sz="700" dirty="0"/>
              <a:t> </a:t>
            </a:r>
            <a:r>
              <a:rPr lang="nl-NL" sz="700" dirty="0" err="1"/>
              <a:t>lessons</a:t>
            </a:r>
            <a:r>
              <a:rPr lang="nl-NL" sz="700" dirty="0"/>
              <a:t>, in </a:t>
            </a:r>
            <a:r>
              <a:rPr lang="nl-NL" sz="700" dirty="0" err="1"/>
              <a:t>which</a:t>
            </a:r>
            <a:r>
              <a:rPr lang="nl-NL" sz="700" dirty="0"/>
              <a:t> case </a:t>
            </a:r>
            <a:r>
              <a:rPr lang="nl-NL" sz="700" dirty="0" err="1"/>
              <a:t>this</a:t>
            </a:r>
            <a:r>
              <a:rPr lang="nl-NL" sz="700" dirty="0"/>
              <a:t> </a:t>
            </a:r>
            <a:r>
              <a:rPr lang="nl-NL" sz="700" dirty="0" err="1"/>
              <a:t>lesson</a:t>
            </a:r>
            <a:r>
              <a:rPr lang="nl-NL" sz="700" dirty="0"/>
              <a:t> takes </a:t>
            </a:r>
            <a:r>
              <a:rPr lang="nl-NL" sz="700" dirty="0" err="1"/>
              <a:t>precedence</a:t>
            </a:r>
            <a:r>
              <a:rPr lang="nl-NL" sz="700" dirty="0"/>
              <a:t>. Or </a:t>
            </a:r>
            <a:r>
              <a:rPr lang="nl-NL" sz="700" dirty="0" err="1"/>
              <a:t>if</a:t>
            </a:r>
            <a:r>
              <a:rPr lang="nl-NL" sz="700" dirty="0"/>
              <a:t> </a:t>
            </a:r>
            <a:r>
              <a:rPr lang="nl-NL" sz="700" dirty="0" err="1"/>
              <a:t>there</a:t>
            </a:r>
            <a:r>
              <a:rPr lang="nl-NL" sz="700" dirty="0"/>
              <a:t> is a test in </a:t>
            </a:r>
            <a:r>
              <a:rPr lang="nl-NL" sz="700" dirty="0" err="1"/>
              <a:t>both</a:t>
            </a:r>
            <a:r>
              <a:rPr lang="nl-NL" sz="700" dirty="0"/>
              <a:t> </a:t>
            </a:r>
            <a:r>
              <a:rPr lang="nl-NL" sz="700" dirty="0" err="1"/>
              <a:t>lessons</a:t>
            </a:r>
            <a:r>
              <a:rPr lang="nl-NL" sz="700" dirty="0"/>
              <a:t>, </a:t>
            </a:r>
            <a:r>
              <a:rPr lang="nl-NL" sz="700" dirty="0" err="1"/>
              <a:t>the</a:t>
            </a:r>
            <a:r>
              <a:rPr lang="nl-NL" sz="700" dirty="0"/>
              <a:t> </a:t>
            </a:r>
            <a:r>
              <a:rPr lang="nl-NL" sz="700" dirty="0" err="1"/>
              <a:t>regular</a:t>
            </a:r>
            <a:r>
              <a:rPr lang="nl-NL" sz="700" dirty="0"/>
              <a:t> subject takes </a:t>
            </a:r>
            <a:r>
              <a:rPr lang="nl-NL" sz="700" dirty="0" err="1"/>
              <a:t>precedence</a:t>
            </a:r>
            <a:r>
              <a:rPr lang="nl-NL" sz="700" dirty="0"/>
              <a:t>. </a:t>
            </a:r>
          </a:p>
          <a:p>
            <a:pPr marL="0" indent="0">
              <a:lnSpc>
                <a:spcPct val="110000"/>
              </a:lnSpc>
              <a:spcBef>
                <a:spcPts val="0"/>
              </a:spcBef>
              <a:buNone/>
            </a:pPr>
            <a:r>
              <a:rPr lang="nl-NL" sz="700" dirty="0"/>
              <a:t>It is important </a:t>
            </a:r>
            <a:r>
              <a:rPr lang="nl-NL" sz="700" dirty="0" err="1"/>
              <a:t>that</a:t>
            </a:r>
            <a:r>
              <a:rPr lang="nl-NL" sz="700" dirty="0"/>
              <a:t> </a:t>
            </a:r>
            <a:r>
              <a:rPr lang="nl-NL" sz="700" dirty="0" err="1"/>
              <a:t>when</a:t>
            </a:r>
            <a:r>
              <a:rPr lang="nl-NL" sz="700" dirty="0"/>
              <a:t> a student has a double </a:t>
            </a:r>
            <a:r>
              <a:rPr lang="nl-NL" sz="700" dirty="0" err="1"/>
              <a:t>lesson</a:t>
            </a:r>
            <a:r>
              <a:rPr lang="nl-NL" sz="700" dirty="0"/>
              <a:t> </a:t>
            </a:r>
            <a:r>
              <a:rPr lang="nl-NL" sz="700" dirty="0" err="1"/>
              <a:t>appointment</a:t>
            </a:r>
            <a:r>
              <a:rPr lang="nl-NL" sz="700" dirty="0"/>
              <a:t>, he/</a:t>
            </a:r>
            <a:r>
              <a:rPr lang="nl-NL" sz="700" dirty="0" err="1"/>
              <a:t>she</a:t>
            </a:r>
            <a:r>
              <a:rPr lang="nl-NL" sz="700" dirty="0"/>
              <a:t> is </a:t>
            </a:r>
            <a:r>
              <a:rPr lang="nl-NL" sz="700" dirty="0" err="1"/>
              <a:t>reported</a:t>
            </a:r>
            <a:r>
              <a:rPr lang="nl-NL" sz="700" dirty="0"/>
              <a:t> 'present' in magister </a:t>
            </a:r>
            <a:r>
              <a:rPr lang="nl-NL" sz="700" dirty="0" err="1"/>
              <a:t>for</a:t>
            </a:r>
            <a:r>
              <a:rPr lang="nl-NL" sz="700" dirty="0"/>
              <a:t> </a:t>
            </a:r>
            <a:r>
              <a:rPr lang="nl-NL" sz="700" dirty="0" err="1"/>
              <a:t>the</a:t>
            </a:r>
            <a:r>
              <a:rPr lang="nl-NL" sz="700" dirty="0"/>
              <a:t> subject he/</a:t>
            </a:r>
            <a:r>
              <a:rPr lang="nl-NL" sz="700" dirty="0" err="1"/>
              <a:t>she</a:t>
            </a:r>
            <a:r>
              <a:rPr lang="nl-NL" sz="700" dirty="0"/>
              <a:t> is </a:t>
            </a:r>
            <a:r>
              <a:rPr lang="nl-NL" sz="700" dirty="0" err="1"/>
              <a:t>attending</a:t>
            </a:r>
            <a:r>
              <a:rPr lang="nl-NL" sz="700" dirty="0"/>
              <a:t> </a:t>
            </a:r>
            <a:r>
              <a:rPr lang="nl-NL" sz="700" dirty="0" err="1"/>
              <a:t>by</a:t>
            </a:r>
            <a:r>
              <a:rPr lang="nl-NL" sz="700" dirty="0"/>
              <a:t> </a:t>
            </a:r>
            <a:r>
              <a:rPr lang="nl-NL" sz="700" dirty="0" err="1"/>
              <a:t>the</a:t>
            </a:r>
            <a:r>
              <a:rPr lang="nl-NL" sz="700" dirty="0"/>
              <a:t> subject teacher. The contract subject pupil </a:t>
            </a:r>
            <a:r>
              <a:rPr lang="nl-NL" sz="700" dirty="0" err="1"/>
              <a:t>closely</a:t>
            </a:r>
            <a:r>
              <a:rPr lang="nl-NL" sz="700" dirty="0"/>
              <a:t> monitors his/her absence </a:t>
            </a:r>
            <a:r>
              <a:rPr lang="nl-NL" sz="700" dirty="0" err="1"/>
              <a:t>reports</a:t>
            </a:r>
            <a:r>
              <a:rPr lang="nl-NL" sz="700" dirty="0"/>
              <a:t> </a:t>
            </a:r>
            <a:r>
              <a:rPr lang="nl-NL" sz="700" dirty="0" err="1"/>
              <a:t>and</a:t>
            </a:r>
            <a:r>
              <a:rPr lang="nl-NL" sz="700" dirty="0"/>
              <a:t> checks </a:t>
            </a:r>
            <a:r>
              <a:rPr lang="nl-NL" sz="700" dirty="0" err="1"/>
              <a:t>with</a:t>
            </a:r>
            <a:r>
              <a:rPr lang="nl-NL" sz="700" dirty="0"/>
              <a:t> </a:t>
            </a:r>
            <a:r>
              <a:rPr lang="nl-NL" sz="700" dirty="0" err="1"/>
              <a:t>the</a:t>
            </a:r>
            <a:r>
              <a:rPr lang="nl-NL" sz="700" dirty="0"/>
              <a:t> subject teacher at </a:t>
            </a:r>
            <a:r>
              <a:rPr lang="nl-NL" sz="700" dirty="0" err="1"/>
              <a:t>the</a:t>
            </a:r>
            <a:r>
              <a:rPr lang="nl-NL" sz="700" dirty="0"/>
              <a:t> end of </a:t>
            </a:r>
            <a:r>
              <a:rPr lang="nl-NL" sz="700" dirty="0" err="1"/>
              <a:t>the</a:t>
            </a:r>
            <a:r>
              <a:rPr lang="nl-NL" sz="700" dirty="0"/>
              <a:t> double </a:t>
            </a:r>
            <a:r>
              <a:rPr lang="nl-NL" sz="700" dirty="0" err="1"/>
              <a:t>lesson</a:t>
            </a:r>
            <a:r>
              <a:rPr lang="nl-NL" sz="700" dirty="0"/>
              <a:t> </a:t>
            </a:r>
            <a:r>
              <a:rPr lang="nl-NL" sz="700" dirty="0" err="1"/>
              <a:t>to</a:t>
            </a:r>
            <a:r>
              <a:rPr lang="nl-NL" sz="700" dirty="0"/>
              <a:t> </a:t>
            </a:r>
            <a:r>
              <a:rPr lang="nl-NL" sz="700" dirty="0" err="1"/>
              <a:t>ensure</a:t>
            </a:r>
            <a:r>
              <a:rPr lang="nl-NL" sz="700" dirty="0"/>
              <a:t> </a:t>
            </a:r>
            <a:r>
              <a:rPr lang="nl-NL" sz="700" dirty="0" err="1"/>
              <a:t>that</a:t>
            </a:r>
            <a:r>
              <a:rPr lang="nl-NL" sz="700" dirty="0"/>
              <a:t> </a:t>
            </a:r>
            <a:r>
              <a:rPr lang="nl-NL" sz="700" dirty="0" err="1"/>
              <a:t>the</a:t>
            </a:r>
            <a:r>
              <a:rPr lang="nl-NL" sz="700" dirty="0"/>
              <a:t> </a:t>
            </a:r>
            <a:r>
              <a:rPr lang="nl-NL" sz="700" dirty="0" err="1"/>
              <a:t>lesson</a:t>
            </a:r>
            <a:r>
              <a:rPr lang="nl-NL" sz="700" dirty="0"/>
              <a:t> has been </a:t>
            </a:r>
            <a:r>
              <a:rPr lang="nl-NL" sz="700" dirty="0" err="1"/>
              <a:t>closed</a:t>
            </a:r>
            <a:r>
              <a:rPr lang="nl-NL" sz="700" dirty="0"/>
              <a:t> </a:t>
            </a:r>
            <a:r>
              <a:rPr lang="nl-NL" sz="700" dirty="0" err="1"/>
              <a:t>by</a:t>
            </a:r>
            <a:r>
              <a:rPr lang="nl-NL" sz="700" dirty="0"/>
              <a:t> </a:t>
            </a:r>
            <a:r>
              <a:rPr lang="nl-NL" sz="700" dirty="0" err="1"/>
              <a:t>the</a:t>
            </a:r>
            <a:r>
              <a:rPr lang="nl-NL" sz="700" dirty="0"/>
              <a:t> teacher </a:t>
            </a:r>
            <a:r>
              <a:rPr lang="nl-NL" sz="700" dirty="0" err="1"/>
              <a:t>so</a:t>
            </a:r>
            <a:r>
              <a:rPr lang="nl-NL" sz="700" dirty="0"/>
              <a:t> </a:t>
            </a:r>
            <a:r>
              <a:rPr lang="nl-NL" sz="700" dirty="0" err="1"/>
              <a:t>that</a:t>
            </a:r>
            <a:r>
              <a:rPr lang="nl-NL" sz="700" dirty="0"/>
              <a:t> he/</a:t>
            </a:r>
            <a:r>
              <a:rPr lang="nl-NL" sz="700" dirty="0" err="1"/>
              <a:t>she</a:t>
            </a:r>
            <a:r>
              <a:rPr lang="nl-NL" sz="700" dirty="0"/>
              <a:t> does </a:t>
            </a:r>
            <a:r>
              <a:rPr lang="nl-NL" sz="700" dirty="0" err="1"/>
              <a:t>not</a:t>
            </a:r>
            <a:r>
              <a:rPr lang="nl-NL" sz="700" dirty="0"/>
              <a:t> have </a:t>
            </a:r>
            <a:r>
              <a:rPr lang="nl-NL" sz="700" dirty="0" err="1"/>
              <a:t>an</a:t>
            </a:r>
            <a:r>
              <a:rPr lang="nl-NL" sz="700" dirty="0"/>
              <a:t> </a:t>
            </a:r>
            <a:r>
              <a:rPr lang="nl-NL" sz="700" dirty="0" err="1"/>
              <a:t>unauthorised</a:t>
            </a:r>
            <a:r>
              <a:rPr lang="nl-NL" sz="700" dirty="0"/>
              <a:t> absence. </a:t>
            </a:r>
          </a:p>
          <a:p>
            <a:pPr marL="0" indent="0">
              <a:lnSpc>
                <a:spcPct val="110000"/>
              </a:lnSpc>
              <a:spcBef>
                <a:spcPts val="0"/>
              </a:spcBef>
              <a:buNone/>
            </a:pPr>
            <a:endParaRPr lang="nl-NL" sz="700" dirty="0"/>
          </a:p>
          <a:p>
            <a:pPr marL="0" indent="0">
              <a:lnSpc>
                <a:spcPct val="110000"/>
              </a:lnSpc>
              <a:spcBef>
                <a:spcPts val="0"/>
              </a:spcBef>
              <a:buNone/>
            </a:pPr>
            <a:r>
              <a:rPr lang="nl-NL" sz="700" b="1" dirty="0"/>
              <a:t> </a:t>
            </a:r>
            <a:r>
              <a:rPr lang="nl-NL" sz="700" b="1" dirty="0" err="1"/>
              <a:t>What</a:t>
            </a:r>
            <a:r>
              <a:rPr lang="nl-NL" sz="700" b="1" dirty="0"/>
              <a:t> </a:t>
            </a:r>
            <a:r>
              <a:rPr lang="nl-NL" sz="700" b="1" dirty="0" err="1"/>
              <a:t>else</a:t>
            </a:r>
            <a:r>
              <a:rPr lang="nl-NL" sz="700" b="1" dirty="0"/>
              <a:t> is </a:t>
            </a:r>
            <a:r>
              <a:rPr lang="nl-NL" sz="700" b="1" dirty="0" err="1"/>
              <a:t>expected</a:t>
            </a:r>
            <a:r>
              <a:rPr lang="nl-NL" sz="700" b="1" dirty="0"/>
              <a:t> of </a:t>
            </a:r>
            <a:r>
              <a:rPr lang="nl-NL" sz="700" b="1" dirty="0" err="1"/>
              <a:t>the</a:t>
            </a:r>
            <a:r>
              <a:rPr lang="nl-NL" sz="700" b="1" dirty="0"/>
              <a:t> pupil</a:t>
            </a:r>
          </a:p>
          <a:p>
            <a:pPr>
              <a:lnSpc>
                <a:spcPct val="110000"/>
              </a:lnSpc>
              <a:spcBef>
                <a:spcPts val="0"/>
              </a:spcBef>
            </a:pPr>
            <a:r>
              <a:rPr lang="nl-NL" sz="700" dirty="0"/>
              <a:t>Pupil is </a:t>
            </a:r>
            <a:r>
              <a:rPr lang="nl-NL" sz="700" dirty="0" err="1"/>
              <a:t>responsible</a:t>
            </a:r>
            <a:r>
              <a:rPr lang="nl-NL" sz="700" dirty="0"/>
              <a:t> </a:t>
            </a:r>
            <a:r>
              <a:rPr lang="nl-NL" sz="700" dirty="0" err="1"/>
              <a:t>for</a:t>
            </a:r>
            <a:r>
              <a:rPr lang="nl-NL" sz="700" dirty="0"/>
              <a:t> </a:t>
            </a:r>
            <a:r>
              <a:rPr lang="nl-NL" sz="700" dirty="0" err="1"/>
              <a:t>establishing</a:t>
            </a:r>
            <a:r>
              <a:rPr lang="nl-NL" sz="700" dirty="0"/>
              <a:t> </a:t>
            </a:r>
            <a:r>
              <a:rPr lang="nl-NL" sz="700" dirty="0" err="1"/>
              <a:t>and</a:t>
            </a:r>
            <a:r>
              <a:rPr lang="nl-NL" sz="700" dirty="0"/>
              <a:t> </a:t>
            </a:r>
            <a:r>
              <a:rPr lang="nl-NL" sz="700" dirty="0" err="1"/>
              <a:t>maintaining</a:t>
            </a:r>
            <a:r>
              <a:rPr lang="nl-NL" sz="700" dirty="0"/>
              <a:t> contact </a:t>
            </a:r>
            <a:r>
              <a:rPr lang="nl-NL" sz="700" dirty="0" err="1"/>
              <a:t>with</a:t>
            </a:r>
            <a:r>
              <a:rPr lang="nl-NL" sz="700" dirty="0"/>
              <a:t> his/her </a:t>
            </a:r>
            <a:r>
              <a:rPr lang="nl-NL" sz="700" dirty="0" err="1"/>
              <a:t>designated</a:t>
            </a:r>
            <a:r>
              <a:rPr lang="nl-NL" sz="700" dirty="0"/>
              <a:t> contract subject teacher </a:t>
            </a:r>
            <a:r>
              <a:rPr lang="nl-NL" sz="700" dirty="0" err="1"/>
              <a:t>and</a:t>
            </a:r>
            <a:r>
              <a:rPr lang="nl-NL" sz="700" dirty="0"/>
              <a:t> subject </a:t>
            </a:r>
            <a:r>
              <a:rPr lang="nl-NL" sz="700" dirty="0" err="1"/>
              <a:t>teachers</a:t>
            </a:r>
            <a:r>
              <a:rPr lang="nl-NL" sz="700" dirty="0"/>
              <a:t> </a:t>
            </a:r>
            <a:r>
              <a:rPr lang="nl-NL" sz="700" dirty="0" err="1"/>
              <a:t>with</a:t>
            </a:r>
            <a:r>
              <a:rPr lang="nl-NL" sz="700" dirty="0"/>
              <a:t> </a:t>
            </a:r>
            <a:r>
              <a:rPr lang="nl-NL" sz="700" dirty="0" err="1"/>
              <a:t>whom</a:t>
            </a:r>
            <a:r>
              <a:rPr lang="nl-NL" sz="700" dirty="0"/>
              <a:t> he/</a:t>
            </a:r>
            <a:r>
              <a:rPr lang="nl-NL" sz="700" dirty="0" err="1"/>
              <a:t>she</a:t>
            </a:r>
            <a:r>
              <a:rPr lang="nl-NL" sz="700" dirty="0"/>
              <a:t> has a double </a:t>
            </a:r>
            <a:r>
              <a:rPr lang="nl-NL" sz="700" dirty="0" err="1"/>
              <a:t>lesson</a:t>
            </a:r>
            <a:r>
              <a:rPr lang="nl-NL" sz="700" dirty="0"/>
              <a:t> </a:t>
            </a:r>
            <a:r>
              <a:rPr lang="nl-NL" sz="700" dirty="0" err="1"/>
              <a:t>appointment</a:t>
            </a:r>
            <a:r>
              <a:rPr lang="nl-NL" sz="700" dirty="0"/>
              <a:t>.</a:t>
            </a:r>
          </a:p>
          <a:p>
            <a:pPr>
              <a:lnSpc>
                <a:spcPct val="110000"/>
              </a:lnSpc>
              <a:spcBef>
                <a:spcPts val="0"/>
              </a:spcBef>
            </a:pPr>
            <a:r>
              <a:rPr lang="nl-NL" sz="700" dirty="0"/>
              <a:t>Pupil is </a:t>
            </a:r>
            <a:r>
              <a:rPr lang="nl-NL" sz="700" dirty="0" err="1"/>
              <a:t>aware</a:t>
            </a:r>
            <a:r>
              <a:rPr lang="nl-NL" sz="700" dirty="0"/>
              <a:t> of </a:t>
            </a:r>
            <a:r>
              <a:rPr lang="nl-NL" sz="700" dirty="0" err="1"/>
              <a:t>the</a:t>
            </a:r>
            <a:r>
              <a:rPr lang="nl-NL" sz="700" dirty="0"/>
              <a:t> PTA </a:t>
            </a:r>
            <a:r>
              <a:rPr lang="nl-NL" sz="700" dirty="0" err="1"/>
              <a:t>and</a:t>
            </a:r>
            <a:r>
              <a:rPr lang="nl-NL" sz="700" dirty="0"/>
              <a:t> </a:t>
            </a:r>
            <a:r>
              <a:rPr lang="nl-NL" sz="700" dirty="0" err="1"/>
              <a:t>the</a:t>
            </a:r>
            <a:r>
              <a:rPr lang="nl-NL" sz="700" dirty="0"/>
              <a:t> </a:t>
            </a:r>
            <a:r>
              <a:rPr lang="nl-NL" sz="700" dirty="0" err="1"/>
              <a:t>SEs</a:t>
            </a:r>
            <a:r>
              <a:rPr lang="nl-NL" sz="700" dirty="0"/>
              <a:t>, </a:t>
            </a:r>
            <a:r>
              <a:rPr lang="nl-NL" sz="700" dirty="0" err="1"/>
              <a:t>POs</a:t>
            </a:r>
            <a:r>
              <a:rPr lang="nl-NL" sz="700" dirty="0"/>
              <a:t>, </a:t>
            </a:r>
            <a:r>
              <a:rPr lang="nl-NL" sz="700" dirty="0" err="1"/>
              <a:t>HDs</a:t>
            </a:r>
            <a:r>
              <a:rPr lang="nl-NL" sz="700" dirty="0"/>
              <a:t> </a:t>
            </a:r>
            <a:r>
              <a:rPr lang="nl-NL" sz="700" dirty="0" err="1"/>
              <a:t>to</a:t>
            </a:r>
            <a:r>
              <a:rPr lang="nl-NL" sz="700" dirty="0"/>
              <a:t> </a:t>
            </a:r>
            <a:r>
              <a:rPr lang="nl-NL" sz="700" dirty="0" err="1"/>
              <a:t>be</a:t>
            </a:r>
            <a:r>
              <a:rPr lang="nl-NL" sz="700" dirty="0"/>
              <a:t> made </a:t>
            </a:r>
            <a:r>
              <a:rPr lang="nl-NL" sz="700" dirty="0" err="1"/>
              <a:t>for</a:t>
            </a:r>
            <a:r>
              <a:rPr lang="nl-NL" sz="700" dirty="0"/>
              <a:t> </a:t>
            </a:r>
            <a:r>
              <a:rPr lang="nl-NL" sz="700" dirty="0" err="1"/>
              <a:t>the</a:t>
            </a:r>
            <a:r>
              <a:rPr lang="nl-NL" sz="700" dirty="0"/>
              <a:t> contract subject</a:t>
            </a:r>
          </a:p>
          <a:p>
            <a:pPr>
              <a:lnSpc>
                <a:spcPct val="110000"/>
              </a:lnSpc>
              <a:spcBef>
                <a:spcPts val="0"/>
              </a:spcBef>
            </a:pPr>
            <a:r>
              <a:rPr lang="nl-NL" sz="700" dirty="0" err="1"/>
              <a:t>During</a:t>
            </a:r>
            <a:r>
              <a:rPr lang="nl-NL" sz="700" dirty="0"/>
              <a:t> test weeks, </a:t>
            </a:r>
            <a:r>
              <a:rPr lang="nl-NL" sz="700" dirty="0" err="1"/>
              <a:t>SEs</a:t>
            </a:r>
            <a:r>
              <a:rPr lang="nl-NL" sz="700" dirty="0"/>
              <a:t> </a:t>
            </a:r>
            <a:r>
              <a:rPr lang="nl-NL" sz="700" dirty="0" err="1"/>
              <a:t>may</a:t>
            </a:r>
            <a:r>
              <a:rPr lang="nl-NL" sz="700" dirty="0"/>
              <a:t> </a:t>
            </a:r>
            <a:r>
              <a:rPr lang="nl-NL" sz="700" dirty="0" err="1"/>
              <a:t>also</a:t>
            </a:r>
            <a:r>
              <a:rPr lang="nl-NL" sz="700" dirty="0"/>
              <a:t> </a:t>
            </a:r>
            <a:r>
              <a:rPr lang="nl-NL" sz="700" dirty="0" err="1"/>
              <a:t>be</a:t>
            </a:r>
            <a:r>
              <a:rPr lang="nl-NL" sz="700" dirty="0"/>
              <a:t> double-</a:t>
            </a:r>
            <a:r>
              <a:rPr lang="nl-NL" sz="700" dirty="0" err="1"/>
              <a:t>scheduled</a:t>
            </a:r>
            <a:r>
              <a:rPr lang="nl-NL" sz="700" dirty="0"/>
              <a:t>. In </a:t>
            </a:r>
            <a:r>
              <a:rPr lang="nl-NL" sz="700" dirty="0" err="1"/>
              <a:t>this</a:t>
            </a:r>
            <a:r>
              <a:rPr lang="nl-NL" sz="700" dirty="0"/>
              <a:t> </a:t>
            </a:r>
            <a:r>
              <a:rPr lang="nl-NL" sz="700" dirty="0" err="1"/>
              <a:t>situation</a:t>
            </a:r>
            <a:r>
              <a:rPr lang="nl-NL" sz="700" dirty="0"/>
              <a:t>, </a:t>
            </a:r>
            <a:r>
              <a:rPr lang="nl-NL" sz="700" dirty="0" err="1"/>
              <a:t>the</a:t>
            </a:r>
            <a:r>
              <a:rPr lang="nl-NL" sz="700" dirty="0"/>
              <a:t> student </a:t>
            </a:r>
            <a:r>
              <a:rPr lang="nl-NL" sz="700" dirty="0" err="1"/>
              <a:t>contacts</a:t>
            </a:r>
            <a:r>
              <a:rPr lang="nl-NL" sz="700" dirty="0"/>
              <a:t> </a:t>
            </a:r>
            <a:r>
              <a:rPr lang="nl-NL" sz="700" dirty="0" err="1"/>
              <a:t>the</a:t>
            </a:r>
            <a:r>
              <a:rPr lang="nl-NL" sz="700" dirty="0"/>
              <a:t> </a:t>
            </a:r>
            <a:r>
              <a:rPr lang="nl-NL" sz="700" dirty="0" err="1"/>
              <a:t>exam</a:t>
            </a:r>
            <a:r>
              <a:rPr lang="nl-NL" sz="700" dirty="0"/>
              <a:t> </a:t>
            </a:r>
            <a:r>
              <a:rPr lang="nl-NL" sz="700" dirty="0" err="1"/>
              <a:t>secretary</a:t>
            </a:r>
            <a:r>
              <a:rPr lang="nl-NL" sz="700" dirty="0"/>
              <a:t> at </a:t>
            </a:r>
            <a:r>
              <a:rPr lang="nl-NL" sz="700" dirty="0" err="1"/>
              <a:t>least</a:t>
            </a:r>
            <a:r>
              <a:rPr lang="nl-NL" sz="700" dirty="0"/>
              <a:t> </a:t>
            </a:r>
            <a:r>
              <a:rPr lang="nl-NL" sz="700" dirty="0" err="1"/>
              <a:t>one</a:t>
            </a:r>
            <a:r>
              <a:rPr lang="nl-NL" sz="700" dirty="0"/>
              <a:t> week </a:t>
            </a:r>
            <a:r>
              <a:rPr lang="nl-NL" sz="700" dirty="0" err="1"/>
              <a:t>before</a:t>
            </a:r>
            <a:r>
              <a:rPr lang="nl-NL" sz="700" dirty="0"/>
              <a:t> </a:t>
            </a:r>
            <a:r>
              <a:rPr lang="nl-NL" sz="700" dirty="0" err="1"/>
              <a:t>the</a:t>
            </a:r>
            <a:r>
              <a:rPr lang="nl-NL" sz="700" dirty="0"/>
              <a:t> SE week </a:t>
            </a:r>
            <a:r>
              <a:rPr lang="nl-NL" sz="700" dirty="0" err="1"/>
              <a:t>to</a:t>
            </a:r>
            <a:r>
              <a:rPr lang="nl-NL" sz="700" dirty="0"/>
              <a:t> </a:t>
            </a:r>
            <a:r>
              <a:rPr lang="nl-NL" sz="700" dirty="0" err="1"/>
              <a:t>work</a:t>
            </a:r>
            <a:r>
              <a:rPr lang="nl-NL" sz="700" dirty="0"/>
              <a:t> out a solution. In most cases, </a:t>
            </a:r>
            <a:r>
              <a:rPr lang="nl-NL" sz="700" dirty="0" err="1"/>
              <a:t>the</a:t>
            </a:r>
            <a:r>
              <a:rPr lang="nl-NL" sz="700" dirty="0"/>
              <a:t> </a:t>
            </a:r>
            <a:r>
              <a:rPr lang="nl-NL" sz="700" dirty="0" err="1"/>
              <a:t>SEs</a:t>
            </a:r>
            <a:r>
              <a:rPr lang="nl-NL" sz="700" dirty="0"/>
              <a:t> </a:t>
            </a:r>
            <a:r>
              <a:rPr lang="nl-NL" sz="700" dirty="0" err="1"/>
              <a:t>will</a:t>
            </a:r>
            <a:r>
              <a:rPr lang="nl-NL" sz="700" dirty="0"/>
              <a:t> </a:t>
            </a:r>
            <a:r>
              <a:rPr lang="nl-NL" sz="700" dirty="0" err="1"/>
              <a:t>be</a:t>
            </a:r>
            <a:r>
              <a:rPr lang="nl-NL" sz="700" dirty="0"/>
              <a:t> made </a:t>
            </a:r>
            <a:r>
              <a:rPr lang="nl-NL" sz="700" dirty="0" err="1"/>
              <a:t>one</a:t>
            </a:r>
            <a:r>
              <a:rPr lang="nl-NL" sz="700" dirty="0"/>
              <a:t> </a:t>
            </a:r>
            <a:r>
              <a:rPr lang="nl-NL" sz="700" dirty="0" err="1"/>
              <a:t>after</a:t>
            </a:r>
            <a:r>
              <a:rPr lang="nl-NL" sz="700" dirty="0"/>
              <a:t> </a:t>
            </a:r>
            <a:r>
              <a:rPr lang="nl-NL" sz="700" dirty="0" err="1"/>
              <a:t>the</a:t>
            </a:r>
            <a:r>
              <a:rPr lang="nl-NL" sz="700" dirty="0"/>
              <a:t> </a:t>
            </a:r>
            <a:r>
              <a:rPr lang="nl-NL" sz="700" dirty="0" err="1"/>
              <a:t>other</a:t>
            </a:r>
            <a:r>
              <a:rPr lang="nl-NL" sz="700" dirty="0"/>
              <a:t>. </a:t>
            </a:r>
          </a:p>
          <a:p>
            <a:pPr>
              <a:lnSpc>
                <a:spcPct val="110000"/>
              </a:lnSpc>
              <a:spcBef>
                <a:spcPts val="0"/>
              </a:spcBef>
            </a:pPr>
            <a:r>
              <a:rPr lang="nl-NL" sz="700" dirty="0"/>
              <a:t>A pupil </a:t>
            </a:r>
            <a:r>
              <a:rPr lang="nl-NL" sz="700" dirty="0" err="1"/>
              <a:t>follows</a:t>
            </a:r>
            <a:r>
              <a:rPr lang="nl-NL" sz="700" dirty="0"/>
              <a:t> </a:t>
            </a:r>
            <a:r>
              <a:rPr lang="nl-NL" sz="700" dirty="0" err="1"/>
              <a:t>cat</a:t>
            </a:r>
            <a:r>
              <a:rPr lang="nl-NL" sz="700" dirty="0"/>
              <a:t> </a:t>
            </a:r>
            <a:r>
              <a:rPr lang="nl-NL" sz="700" dirty="0" err="1"/>
              <a:t>hours</a:t>
            </a:r>
            <a:r>
              <a:rPr lang="nl-NL" sz="700" dirty="0"/>
              <a:t> </a:t>
            </a:r>
            <a:r>
              <a:rPr lang="nl-NL" sz="700" dirty="0" err="1"/>
              <a:t>to</a:t>
            </a:r>
            <a:r>
              <a:rPr lang="nl-NL" sz="700" dirty="0"/>
              <a:t> catch up on </a:t>
            </a:r>
            <a:r>
              <a:rPr lang="nl-NL" sz="700" dirty="0" err="1"/>
              <a:t>any</a:t>
            </a:r>
            <a:r>
              <a:rPr lang="nl-NL" sz="700" dirty="0"/>
              <a:t> </a:t>
            </a:r>
            <a:r>
              <a:rPr lang="nl-NL" sz="700" dirty="0" err="1"/>
              <a:t>material</a:t>
            </a:r>
            <a:r>
              <a:rPr lang="nl-NL" sz="700" dirty="0"/>
              <a:t> </a:t>
            </a:r>
            <a:r>
              <a:rPr lang="nl-NL" sz="700" dirty="0" err="1"/>
              <a:t>missed</a:t>
            </a:r>
            <a:endParaRPr lang="nl-NL" sz="700" dirty="0"/>
          </a:p>
          <a:p>
            <a:pPr>
              <a:lnSpc>
                <a:spcPct val="110000"/>
              </a:lnSpc>
              <a:spcBef>
                <a:spcPts val="0"/>
              </a:spcBef>
            </a:pPr>
            <a:r>
              <a:rPr lang="nl-NL" sz="700" dirty="0" err="1"/>
              <a:t>During</a:t>
            </a:r>
            <a:r>
              <a:rPr lang="nl-NL" sz="700" dirty="0"/>
              <a:t> Ilp </a:t>
            </a:r>
            <a:r>
              <a:rPr lang="nl-NL" sz="700" dirty="0" err="1"/>
              <a:t>talks</a:t>
            </a:r>
            <a:r>
              <a:rPr lang="nl-NL" sz="700" dirty="0"/>
              <a:t>, he/</a:t>
            </a:r>
            <a:r>
              <a:rPr lang="nl-NL" sz="700" dirty="0" err="1"/>
              <a:t>she</a:t>
            </a:r>
            <a:r>
              <a:rPr lang="nl-NL" sz="700" dirty="0"/>
              <a:t> </a:t>
            </a:r>
            <a:r>
              <a:rPr lang="nl-NL" sz="700" dirty="0" err="1"/>
              <a:t>discusses</a:t>
            </a:r>
            <a:r>
              <a:rPr lang="nl-NL" sz="700" dirty="0"/>
              <a:t> </a:t>
            </a:r>
            <a:r>
              <a:rPr lang="nl-NL" sz="700" dirty="0" err="1"/>
              <a:t>the</a:t>
            </a:r>
            <a:r>
              <a:rPr lang="nl-NL" sz="700" dirty="0"/>
              <a:t> </a:t>
            </a:r>
            <a:r>
              <a:rPr lang="nl-NL" sz="700" dirty="0" err="1"/>
              <a:t>progress</a:t>
            </a:r>
            <a:r>
              <a:rPr lang="nl-NL" sz="700" dirty="0"/>
              <a:t> of </a:t>
            </a:r>
            <a:r>
              <a:rPr lang="nl-NL" sz="700" dirty="0" err="1"/>
              <a:t>the</a:t>
            </a:r>
            <a:r>
              <a:rPr lang="nl-NL" sz="700" dirty="0"/>
              <a:t> contract subject </a:t>
            </a:r>
            <a:r>
              <a:rPr lang="nl-NL" sz="700" dirty="0" err="1"/>
              <a:t>with</a:t>
            </a:r>
            <a:r>
              <a:rPr lang="nl-NL" sz="700" dirty="0"/>
              <a:t> </a:t>
            </a:r>
            <a:r>
              <a:rPr lang="nl-NL" sz="700" dirty="0" err="1"/>
              <a:t>the</a:t>
            </a:r>
            <a:r>
              <a:rPr lang="nl-NL" sz="700" dirty="0"/>
              <a:t> mentor</a:t>
            </a:r>
          </a:p>
        </p:txBody>
      </p:sp>
      <p:sp>
        <p:nvSpPr>
          <p:cNvPr id="4" name="Rectangle 3">
            <a:extLst>
              <a:ext uri="{FF2B5EF4-FFF2-40B4-BE49-F238E27FC236}">
                <a16:creationId xmlns:a16="http://schemas.microsoft.com/office/drawing/2014/main" id="{0032B811-6EB7-5948-8BC5-5BE4FCF118E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46AEFC60-AC1D-9E46-BBB9-3D4042A6F9BC}"/>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82F1B114-CEEA-FB4D-9D4D-E7DF457583E7}"/>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7B3CB9A0-8D08-D343-8DB3-5FAD6DBEBD0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FC5AD727-03EB-684D-99A0-5E2072EF948A}"/>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67526DDD-C78F-1C45-BD93-88883E02D566}"/>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9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5BE8-06FC-76A8-347D-B3F48120F10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101BE3-DD12-4E60-30E6-D3FA068E10E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8ACF0B20-02B1-15A1-F8FE-F1B14DE42CD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9FB53DD6-B53C-5775-43E3-945980E1DE7F}"/>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10A27C6-3475-2E65-02F1-F70AEF1CB4E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95EB6A0F-2F6F-EE6C-A599-4F92EA2CB18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5" name="Afbeelding 14" descr="Afbeelding met tekst, ontvangst, schermopname, nummer&#10;&#10;Automatisch gegenereerde beschrijving">
            <a:extLst>
              <a:ext uri="{FF2B5EF4-FFF2-40B4-BE49-F238E27FC236}">
                <a16:creationId xmlns:a16="http://schemas.microsoft.com/office/drawing/2014/main" id="{AEF588AC-CAAF-B5F8-8745-F21DA1A201E9}"/>
              </a:ext>
            </a:extLst>
          </p:cNvPr>
          <p:cNvPicPr>
            <a:picLocks noChangeAspect="1"/>
          </p:cNvPicPr>
          <p:nvPr/>
        </p:nvPicPr>
        <p:blipFill>
          <a:blip r:embed="rId4">
            <a:extLst>
              <a:ext uri="{28A0092B-C50C-407E-A947-70E740481C1C}">
                <a14:useLocalDpi xmlns:a14="http://schemas.microsoft.com/office/drawing/2010/main" val="0"/>
              </a:ext>
            </a:extLst>
          </a:blip>
          <a:srcRect t="30649" b="3037"/>
          <a:stretch/>
        </p:blipFill>
        <p:spPr>
          <a:xfrm>
            <a:off x="296260" y="739290"/>
            <a:ext cx="8425809" cy="2901395"/>
          </a:xfrm>
          <a:prstGeom prst="rect">
            <a:avLst/>
          </a:prstGeom>
        </p:spPr>
      </p:pic>
      <p:sp>
        <p:nvSpPr>
          <p:cNvPr id="17" name="Pijl links 16">
            <a:extLst>
              <a:ext uri="{FF2B5EF4-FFF2-40B4-BE49-F238E27FC236}">
                <a16:creationId xmlns:a16="http://schemas.microsoft.com/office/drawing/2014/main" id="{51F6AF31-B509-8A74-C7FC-D69D57E80417}"/>
              </a:ext>
            </a:extLst>
          </p:cNvPr>
          <p:cNvSpPr/>
          <p:nvPr/>
        </p:nvSpPr>
        <p:spPr>
          <a:xfrm rot="16200000">
            <a:off x="7318978" y="2718828"/>
            <a:ext cx="1221640" cy="305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FD7C47B8-9014-23EA-4C53-B97D4FCE192A}"/>
              </a:ext>
            </a:extLst>
          </p:cNvPr>
          <p:cNvSpPr/>
          <p:nvPr/>
        </p:nvSpPr>
        <p:spPr>
          <a:xfrm rot="16200000">
            <a:off x="5640935" y="3622303"/>
            <a:ext cx="1221640" cy="305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9517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655666" y="1218736"/>
            <a:ext cx="8035440" cy="3202634"/>
          </a:xfrm>
        </p:spPr>
        <p:txBody>
          <a:bodyPr numCol="2" spcCol="360000">
            <a:normAutofit fontScale="62500" lnSpcReduction="20000"/>
          </a:bodyPr>
          <a:lstStyle/>
          <a:p>
            <a:pPr marL="0" indent="0">
              <a:lnSpc>
                <a:spcPct val="120000"/>
              </a:lnSpc>
              <a:spcBef>
                <a:spcPts val="0"/>
              </a:spcBef>
              <a:buNone/>
            </a:pPr>
            <a:r>
              <a:rPr lang="nl-NL" dirty="0" err="1"/>
              <a:t>Contactvak</a:t>
            </a:r>
            <a:r>
              <a:rPr lang="nl-NL" dirty="0"/>
              <a:t> is geschikt voor je als:</a:t>
            </a:r>
          </a:p>
          <a:p>
            <a:pPr>
              <a:lnSpc>
                <a:spcPct val="120000"/>
              </a:lnSpc>
              <a:spcBef>
                <a:spcPts val="0"/>
              </a:spcBef>
            </a:pPr>
            <a:r>
              <a:rPr lang="nl-NL" dirty="0"/>
              <a:t>Je nu al een van de beste in de klas bent (bij alle vakken)</a:t>
            </a:r>
          </a:p>
          <a:p>
            <a:pPr>
              <a:lnSpc>
                <a:spcPct val="120000"/>
              </a:lnSpc>
              <a:spcBef>
                <a:spcPts val="0"/>
              </a:spcBef>
            </a:pPr>
            <a:r>
              <a:rPr lang="nl-NL" dirty="0"/>
              <a:t>Je gemiddeld meer dan een 7,0 staat voor alle vakken</a:t>
            </a:r>
          </a:p>
          <a:p>
            <a:pPr>
              <a:lnSpc>
                <a:spcPct val="120000"/>
              </a:lnSpc>
              <a:spcBef>
                <a:spcPts val="0"/>
              </a:spcBef>
            </a:pPr>
            <a:r>
              <a:rPr lang="nl-NL" dirty="0"/>
              <a:t>Je gemiddeld een 7,5 of hoger staat voor het vak dat je als </a:t>
            </a:r>
            <a:r>
              <a:rPr lang="nl-NL" dirty="0" err="1"/>
              <a:t>contractvak</a:t>
            </a:r>
            <a:r>
              <a:rPr lang="nl-NL" dirty="0"/>
              <a:t> wilt nemen</a:t>
            </a:r>
          </a:p>
          <a:p>
            <a:pPr>
              <a:lnSpc>
                <a:spcPct val="120000"/>
              </a:lnSpc>
              <a:spcBef>
                <a:spcPts val="0"/>
              </a:spcBef>
            </a:pPr>
            <a:r>
              <a:rPr lang="nl-NL" dirty="0"/>
              <a:t>Je graag leert</a:t>
            </a:r>
          </a:p>
          <a:p>
            <a:pPr>
              <a:lnSpc>
                <a:spcPct val="120000"/>
              </a:lnSpc>
              <a:spcBef>
                <a:spcPts val="0"/>
              </a:spcBef>
            </a:pPr>
            <a:r>
              <a:rPr lang="nl-NL" dirty="0"/>
              <a:t>Je zelfstandig bent</a:t>
            </a:r>
          </a:p>
          <a:p>
            <a:pPr>
              <a:lnSpc>
                <a:spcPct val="120000"/>
              </a:lnSpc>
              <a:spcBef>
                <a:spcPts val="0"/>
              </a:spcBef>
            </a:pPr>
            <a:r>
              <a:rPr lang="nl-NL" dirty="0"/>
              <a:t>Goed kunt organiseren en plannen</a:t>
            </a:r>
          </a:p>
          <a:p>
            <a:pPr marL="0" indent="0">
              <a:lnSpc>
                <a:spcPct val="120000"/>
              </a:lnSpc>
              <a:spcBef>
                <a:spcPts val="0"/>
              </a:spcBef>
              <a:buNone/>
            </a:pPr>
            <a:endParaRPr lang="nl-NL" dirty="0"/>
          </a:p>
          <a:p>
            <a:pPr marL="0" indent="0">
              <a:lnSpc>
                <a:spcPct val="120000"/>
              </a:lnSpc>
              <a:spcBef>
                <a:spcPts val="0"/>
              </a:spcBef>
              <a:buNone/>
            </a:pPr>
            <a:r>
              <a:rPr lang="nl-NL" dirty="0"/>
              <a:t>Pas op: een moderne vreemde taal als contractvak is extreem lastig i.v.m. het ontwikkelen van spreek- en luistervaardigheid</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dirty="0"/>
              <a:t>Contact subject is </a:t>
            </a:r>
            <a:r>
              <a:rPr lang="nl-NL" dirty="0" err="1"/>
              <a:t>suitable</a:t>
            </a:r>
            <a:r>
              <a:rPr lang="nl-NL" dirty="0"/>
              <a:t> </a:t>
            </a:r>
            <a:r>
              <a:rPr lang="nl-NL" dirty="0" err="1"/>
              <a:t>for</a:t>
            </a:r>
            <a:r>
              <a:rPr lang="nl-NL" dirty="0"/>
              <a:t> </a:t>
            </a:r>
            <a:r>
              <a:rPr lang="nl-NL" dirty="0" err="1"/>
              <a:t>you</a:t>
            </a:r>
            <a:r>
              <a:rPr lang="nl-NL" dirty="0"/>
              <a:t> </a:t>
            </a:r>
            <a:r>
              <a:rPr lang="nl-NL" dirty="0" err="1"/>
              <a:t>if</a:t>
            </a:r>
            <a:r>
              <a:rPr lang="nl-NL" dirty="0"/>
              <a:t>:</a:t>
            </a:r>
          </a:p>
          <a:p>
            <a:pPr>
              <a:lnSpc>
                <a:spcPct val="120000"/>
              </a:lnSpc>
              <a:spcBef>
                <a:spcPts val="0"/>
              </a:spcBef>
            </a:pPr>
            <a:r>
              <a:rPr lang="nl-NL" dirty="0" err="1"/>
              <a:t>You</a:t>
            </a:r>
            <a:r>
              <a:rPr lang="nl-NL" dirty="0"/>
              <a:t> are </a:t>
            </a:r>
            <a:r>
              <a:rPr lang="nl-NL" dirty="0" err="1"/>
              <a:t>already</a:t>
            </a:r>
            <a:r>
              <a:rPr lang="nl-NL" dirty="0"/>
              <a:t> </a:t>
            </a:r>
            <a:r>
              <a:rPr lang="nl-NL" dirty="0" err="1"/>
              <a:t>one</a:t>
            </a:r>
            <a:r>
              <a:rPr lang="nl-NL" dirty="0"/>
              <a:t> of </a:t>
            </a:r>
            <a:r>
              <a:rPr lang="nl-NL" dirty="0" err="1"/>
              <a:t>the</a:t>
            </a:r>
            <a:r>
              <a:rPr lang="nl-NL" dirty="0"/>
              <a:t> best in </a:t>
            </a:r>
            <a:r>
              <a:rPr lang="nl-NL" dirty="0" err="1"/>
              <a:t>the</a:t>
            </a:r>
            <a:r>
              <a:rPr lang="nl-NL" dirty="0"/>
              <a:t> class (in </a:t>
            </a:r>
            <a:r>
              <a:rPr lang="nl-NL" dirty="0" err="1"/>
              <a:t>all</a:t>
            </a:r>
            <a:r>
              <a:rPr lang="nl-NL" dirty="0"/>
              <a:t> subjects)</a:t>
            </a:r>
          </a:p>
          <a:p>
            <a:pPr>
              <a:lnSpc>
                <a:spcPct val="120000"/>
              </a:lnSpc>
              <a:spcBef>
                <a:spcPts val="0"/>
              </a:spcBef>
            </a:pPr>
            <a:r>
              <a:rPr lang="nl-NL" dirty="0" err="1"/>
              <a:t>You</a:t>
            </a:r>
            <a:r>
              <a:rPr lang="nl-NL" dirty="0"/>
              <a:t> have </a:t>
            </a:r>
            <a:r>
              <a:rPr lang="nl-NL" dirty="0" err="1"/>
              <a:t>an</a:t>
            </a:r>
            <a:r>
              <a:rPr lang="nl-NL" dirty="0"/>
              <a:t> </a:t>
            </a:r>
            <a:r>
              <a:rPr lang="nl-NL" dirty="0" err="1"/>
              <a:t>average</a:t>
            </a:r>
            <a:r>
              <a:rPr lang="nl-NL" dirty="0"/>
              <a:t> of more </a:t>
            </a:r>
            <a:r>
              <a:rPr lang="nl-NL" dirty="0" err="1"/>
              <a:t>than</a:t>
            </a:r>
            <a:r>
              <a:rPr lang="nl-NL" dirty="0"/>
              <a:t> 7.0 in </a:t>
            </a:r>
            <a:r>
              <a:rPr lang="nl-NL" dirty="0" err="1"/>
              <a:t>all</a:t>
            </a:r>
            <a:r>
              <a:rPr lang="nl-NL" dirty="0"/>
              <a:t> subjects</a:t>
            </a:r>
          </a:p>
          <a:p>
            <a:pPr>
              <a:lnSpc>
                <a:spcPct val="120000"/>
              </a:lnSpc>
              <a:spcBef>
                <a:spcPts val="0"/>
              </a:spcBef>
            </a:pPr>
            <a:r>
              <a:rPr lang="nl-NL" dirty="0" err="1"/>
              <a:t>You</a:t>
            </a:r>
            <a:r>
              <a:rPr lang="nl-NL" dirty="0"/>
              <a:t> have </a:t>
            </a:r>
            <a:r>
              <a:rPr lang="nl-NL" dirty="0" err="1"/>
              <a:t>an</a:t>
            </a:r>
            <a:r>
              <a:rPr lang="nl-NL" dirty="0"/>
              <a:t> </a:t>
            </a:r>
            <a:r>
              <a:rPr lang="nl-NL" dirty="0" err="1"/>
              <a:t>average</a:t>
            </a:r>
            <a:r>
              <a:rPr lang="nl-NL" dirty="0"/>
              <a:t> of 7.5 or </a:t>
            </a:r>
            <a:r>
              <a:rPr lang="nl-NL" dirty="0" err="1"/>
              <a:t>higher</a:t>
            </a:r>
            <a:r>
              <a:rPr lang="nl-NL" dirty="0"/>
              <a:t> in </a:t>
            </a:r>
            <a:r>
              <a:rPr lang="nl-NL" dirty="0" err="1"/>
              <a:t>the</a:t>
            </a:r>
            <a:r>
              <a:rPr lang="nl-NL" dirty="0"/>
              <a:t> subject </a:t>
            </a:r>
            <a:r>
              <a:rPr lang="nl-NL" dirty="0" err="1"/>
              <a:t>you</a:t>
            </a:r>
            <a:r>
              <a:rPr lang="nl-NL" dirty="0"/>
              <a:t> want </a:t>
            </a:r>
            <a:r>
              <a:rPr lang="nl-NL" dirty="0" err="1"/>
              <a:t>to</a:t>
            </a:r>
            <a:r>
              <a:rPr lang="nl-NL" dirty="0"/>
              <a:t> take as a contract subject</a:t>
            </a:r>
          </a:p>
          <a:p>
            <a:pPr>
              <a:lnSpc>
                <a:spcPct val="120000"/>
              </a:lnSpc>
              <a:spcBef>
                <a:spcPts val="0"/>
              </a:spcBef>
            </a:pPr>
            <a:r>
              <a:rPr lang="nl-NL" dirty="0" err="1"/>
              <a:t>You</a:t>
            </a:r>
            <a:r>
              <a:rPr lang="nl-NL" dirty="0"/>
              <a:t> </a:t>
            </a:r>
            <a:r>
              <a:rPr lang="nl-NL" dirty="0" err="1"/>
              <a:t>enjoy</a:t>
            </a:r>
            <a:r>
              <a:rPr lang="nl-NL" dirty="0"/>
              <a:t> </a:t>
            </a:r>
            <a:r>
              <a:rPr lang="nl-NL" dirty="0" err="1"/>
              <a:t>learning</a:t>
            </a:r>
            <a:endParaRPr lang="nl-NL" dirty="0"/>
          </a:p>
          <a:p>
            <a:pPr>
              <a:lnSpc>
                <a:spcPct val="120000"/>
              </a:lnSpc>
              <a:spcBef>
                <a:spcPts val="0"/>
              </a:spcBef>
            </a:pPr>
            <a:r>
              <a:rPr lang="nl-NL" dirty="0" err="1"/>
              <a:t>You</a:t>
            </a:r>
            <a:r>
              <a:rPr lang="nl-NL" dirty="0"/>
              <a:t> are independent</a:t>
            </a:r>
          </a:p>
          <a:p>
            <a:pPr>
              <a:lnSpc>
                <a:spcPct val="120000"/>
              </a:lnSpc>
              <a:spcBef>
                <a:spcPts val="0"/>
              </a:spcBef>
            </a:pPr>
            <a:r>
              <a:rPr lang="nl-NL" dirty="0" err="1"/>
              <a:t>Organise</a:t>
            </a:r>
            <a:r>
              <a:rPr lang="nl-NL" dirty="0"/>
              <a:t> </a:t>
            </a:r>
            <a:r>
              <a:rPr lang="nl-NL" dirty="0" err="1"/>
              <a:t>and</a:t>
            </a:r>
            <a:r>
              <a:rPr lang="nl-NL" dirty="0"/>
              <a:t> plan well</a:t>
            </a:r>
          </a:p>
          <a:p>
            <a:pPr marL="0" indent="0">
              <a:lnSpc>
                <a:spcPct val="120000"/>
              </a:lnSpc>
              <a:spcBef>
                <a:spcPts val="0"/>
              </a:spcBef>
              <a:buNone/>
            </a:pPr>
            <a:endParaRPr lang="nl-NL" dirty="0"/>
          </a:p>
          <a:p>
            <a:pPr marL="0" indent="0">
              <a:lnSpc>
                <a:spcPct val="120000"/>
              </a:lnSpc>
              <a:spcBef>
                <a:spcPts val="0"/>
              </a:spcBef>
              <a:buNone/>
            </a:pPr>
            <a:r>
              <a:rPr lang="nl-NL" dirty="0"/>
              <a:t>Beware: </a:t>
            </a:r>
            <a:r>
              <a:rPr lang="nl-NL" dirty="0" err="1"/>
              <a:t>an</a:t>
            </a:r>
            <a:r>
              <a:rPr lang="nl-NL" dirty="0"/>
              <a:t> modern </a:t>
            </a:r>
            <a:r>
              <a:rPr lang="nl-NL" dirty="0" err="1"/>
              <a:t>foreign</a:t>
            </a:r>
            <a:r>
              <a:rPr lang="nl-NL" dirty="0"/>
              <a:t> </a:t>
            </a:r>
            <a:r>
              <a:rPr lang="nl-NL" dirty="0" err="1"/>
              <a:t>language</a:t>
            </a:r>
            <a:r>
              <a:rPr lang="nl-NL" dirty="0"/>
              <a:t> as a contract subject is </a:t>
            </a:r>
            <a:r>
              <a:rPr lang="nl-NL" dirty="0" err="1"/>
              <a:t>extremely</a:t>
            </a:r>
            <a:r>
              <a:rPr lang="nl-NL" dirty="0"/>
              <a:t> </a:t>
            </a:r>
            <a:r>
              <a:rPr lang="nl-NL" dirty="0" err="1"/>
              <a:t>difficult</a:t>
            </a:r>
            <a:r>
              <a:rPr lang="nl-NL" dirty="0"/>
              <a:t> </a:t>
            </a:r>
            <a:r>
              <a:rPr lang="nl-NL" dirty="0" err="1"/>
              <a:t>due</a:t>
            </a:r>
            <a:r>
              <a:rPr lang="nl-NL" dirty="0"/>
              <a:t> </a:t>
            </a:r>
            <a:r>
              <a:rPr lang="nl-NL" dirty="0" err="1"/>
              <a:t>to</a:t>
            </a:r>
            <a:r>
              <a:rPr lang="nl-NL" dirty="0"/>
              <a:t> </a:t>
            </a:r>
            <a:r>
              <a:rPr lang="nl-NL" dirty="0" err="1"/>
              <a:t>the</a:t>
            </a:r>
            <a:r>
              <a:rPr lang="nl-NL" dirty="0"/>
              <a:t> development of </a:t>
            </a:r>
            <a:r>
              <a:rPr lang="nl-NL" dirty="0" err="1"/>
              <a:t>speaking</a:t>
            </a:r>
            <a:r>
              <a:rPr lang="nl-NL" dirty="0"/>
              <a:t> </a:t>
            </a:r>
            <a:r>
              <a:rPr lang="nl-NL" dirty="0" err="1"/>
              <a:t>and</a:t>
            </a:r>
            <a:r>
              <a:rPr lang="nl-NL" dirty="0"/>
              <a:t> </a:t>
            </a:r>
            <a:r>
              <a:rPr lang="nl-NL" dirty="0" err="1"/>
              <a:t>listening</a:t>
            </a:r>
            <a:r>
              <a:rPr lang="nl-NL" dirty="0"/>
              <a:t> skills</a:t>
            </a:r>
          </a:p>
        </p:txBody>
      </p:sp>
      <p:sp>
        <p:nvSpPr>
          <p:cNvPr id="4" name="Rectangle 3">
            <a:extLst>
              <a:ext uri="{FF2B5EF4-FFF2-40B4-BE49-F238E27FC236}">
                <a16:creationId xmlns:a16="http://schemas.microsoft.com/office/drawing/2014/main" id="{28130366-2B8A-B04B-BCD9-DB716829D24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ACD58DD3-97D0-C448-B709-50DFDFF00E5F}"/>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F5F9EF4C-6266-E74B-BFDE-37CDDB651FC5}"/>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A8B78F13-3B29-764F-8448-D6A2BECC719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B323D147-52B7-7C4E-BD16-758EEC85908F}"/>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EF2F4C4C-963E-7A46-865F-DC4BBA72EDAB}"/>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7E04B91B-9872-DE4C-9543-CA1E74DC8795}"/>
              </a:ext>
            </a:extLst>
          </p:cNvPr>
          <p:cNvSpPr>
            <a:spLocks noGrp="1"/>
          </p:cNvSpPr>
          <p:nvPr/>
        </p:nvSpPr>
        <p:spPr>
          <a:xfrm>
            <a:off x="558499" y="22456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dirty="0" err="1"/>
              <a:t>Contractvak</a:t>
            </a:r>
            <a:r>
              <a:rPr lang="nl-NL" dirty="0"/>
              <a:t>                       </a:t>
            </a:r>
            <a:r>
              <a:rPr lang="nl-NL" sz="3600" i="1" dirty="0"/>
              <a:t>Contract subject</a:t>
            </a:r>
            <a:endParaRPr lang="nl-NL" i="1" dirty="0"/>
          </a:p>
        </p:txBody>
      </p:sp>
    </p:spTree>
    <p:extLst>
      <p:ext uri="{BB962C8B-B14F-4D97-AF65-F5344CB8AC3E}">
        <p14:creationId xmlns:p14="http://schemas.microsoft.com/office/powerpoint/2010/main" val="317996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10" name="Ovaal 9">
            <a:extLst>
              <a:ext uri="{FF2B5EF4-FFF2-40B4-BE49-F238E27FC236}">
                <a16:creationId xmlns:a16="http://schemas.microsoft.com/office/drawing/2014/main" id="{C8107F75-1D29-8544-98F8-E1A81E62EA38}"/>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6">
            <a:extLst>
              <a:ext uri="{FF2B5EF4-FFF2-40B4-BE49-F238E27FC236}">
                <a16:creationId xmlns:a16="http://schemas.microsoft.com/office/drawing/2014/main" id="{255A1723-5283-024B-9E5C-61C192A4E46D}"/>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normAutofit/>
          </a:bodyPr>
          <a:lstStyle/>
          <a:p>
            <a:r>
              <a:rPr lang="nl-NL" sz="3600" dirty="0"/>
              <a:t>‘Nieuwe’ vakken  / </a:t>
            </a:r>
            <a:r>
              <a:rPr lang="nl-NL" sz="3600" dirty="0">
                <a:solidFill>
                  <a:schemeClr val="bg1"/>
                </a:solidFill>
              </a:rPr>
              <a:t>new subjects</a:t>
            </a:r>
          </a:p>
        </p:txBody>
      </p:sp>
      <p:sp>
        <p:nvSpPr>
          <p:cNvPr id="11" name="Rectangle 3">
            <a:extLst>
              <a:ext uri="{FF2B5EF4-FFF2-40B4-BE49-F238E27FC236}">
                <a16:creationId xmlns:a16="http://schemas.microsoft.com/office/drawing/2014/main" id="{3C4CC265-9CA6-0846-9083-56AC9526A968}"/>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2" name="Picture 9">
            <a:extLst>
              <a:ext uri="{FF2B5EF4-FFF2-40B4-BE49-F238E27FC236}">
                <a16:creationId xmlns:a16="http://schemas.microsoft.com/office/drawing/2014/main" id="{81CADB27-AE85-6041-A2A9-930882089DC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3" name="Rectangle 6">
            <a:extLst>
              <a:ext uri="{FF2B5EF4-FFF2-40B4-BE49-F238E27FC236}">
                <a16:creationId xmlns:a16="http://schemas.microsoft.com/office/drawing/2014/main" id="{F7AFFBF3-540B-0C40-8BB5-18442D95B77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4" name="Picture 2" descr="A picture containing logo&#10;&#10;Description automatically generated">
            <a:extLst>
              <a:ext uri="{FF2B5EF4-FFF2-40B4-BE49-F238E27FC236}">
                <a16:creationId xmlns:a16="http://schemas.microsoft.com/office/drawing/2014/main" id="{345A5667-F495-3147-9FEB-146D3A23762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D4BA859C-5353-0343-B8F5-E0E88295563C}"/>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20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1FBA5BF0-5C3E-1D43-8301-BC1E399FF9D2}"/>
              </a:ext>
            </a:extLst>
          </p:cNvPr>
          <p:cNvSpPr/>
          <p:nvPr/>
        </p:nvSpPr>
        <p:spPr>
          <a:xfrm>
            <a:off x="-4628055" y="2441350"/>
            <a:ext cx="9986211" cy="923620"/>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4" name="Ovaal 13">
            <a:extLst>
              <a:ext uri="{FF2B5EF4-FFF2-40B4-BE49-F238E27FC236}">
                <a16:creationId xmlns:a16="http://schemas.microsoft.com/office/drawing/2014/main" id="{CFBF496F-AC69-3145-8E3B-4015F3DB9239}"/>
              </a:ext>
            </a:extLst>
          </p:cNvPr>
          <p:cNvSpPr/>
          <p:nvPr/>
        </p:nvSpPr>
        <p:spPr>
          <a:xfrm>
            <a:off x="4736080" y="2441350"/>
            <a:ext cx="1244151" cy="923620"/>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86">
            <a:extLst>
              <a:ext uri="{FF2B5EF4-FFF2-40B4-BE49-F238E27FC236}">
                <a16:creationId xmlns:a16="http://schemas.microsoft.com/office/drawing/2014/main" id="{46BBAE95-8C15-F749-B70A-519265696CA3}"/>
              </a:ext>
            </a:extLst>
          </p:cNvPr>
          <p:cNvSpPr/>
          <p:nvPr/>
        </p:nvSpPr>
        <p:spPr>
          <a:xfrm>
            <a:off x="-3271974" y="555902"/>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16E6074E-100E-5A42-AC23-FCCEACF13EA6}"/>
              </a:ext>
            </a:extLst>
          </p:cNvPr>
          <p:cNvSpPr/>
          <p:nvPr/>
        </p:nvSpPr>
        <p:spPr>
          <a:xfrm>
            <a:off x="6092161" y="555902"/>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1C955F12-F9C7-E14F-B5FA-9AFA83046C3F}"/>
              </a:ext>
            </a:extLst>
          </p:cNvPr>
          <p:cNvSpPr>
            <a:spLocks noGrp="1"/>
          </p:cNvSpPr>
          <p:nvPr>
            <p:ph type="ctrTitle"/>
          </p:nvPr>
        </p:nvSpPr>
        <p:spPr>
          <a:xfrm>
            <a:off x="-765839" y="286517"/>
            <a:ext cx="6858000" cy="1790700"/>
          </a:xfrm>
        </p:spPr>
        <p:txBody>
          <a:bodyPr>
            <a:normAutofit/>
          </a:bodyPr>
          <a:lstStyle/>
          <a:p>
            <a:pPr algn="r"/>
            <a:r>
              <a:rPr lang="nl-NL" b="1" dirty="0">
                <a:solidFill>
                  <a:schemeClr val="bg1"/>
                </a:solidFill>
              </a:rPr>
              <a:t>Profielkeuze informatieavond</a:t>
            </a:r>
          </a:p>
        </p:txBody>
      </p:sp>
      <p:sp>
        <p:nvSpPr>
          <p:cNvPr id="3" name="Ondertitel 2">
            <a:extLst>
              <a:ext uri="{FF2B5EF4-FFF2-40B4-BE49-F238E27FC236}">
                <a16:creationId xmlns:a16="http://schemas.microsoft.com/office/drawing/2014/main" id="{BB8E1A47-AACF-A847-903F-ED8548B73C19}"/>
              </a:ext>
            </a:extLst>
          </p:cNvPr>
          <p:cNvSpPr>
            <a:spLocks noGrp="1"/>
          </p:cNvSpPr>
          <p:nvPr>
            <p:ph type="subTitle" idx="1"/>
          </p:nvPr>
        </p:nvSpPr>
        <p:spPr>
          <a:xfrm>
            <a:off x="-1499845" y="2561108"/>
            <a:ext cx="6858000" cy="1241822"/>
          </a:xfrm>
        </p:spPr>
        <p:txBody>
          <a:bodyPr>
            <a:normAutofit/>
          </a:bodyPr>
          <a:lstStyle/>
          <a:p>
            <a:pPr algn="r"/>
            <a:r>
              <a:rPr lang="nl-NL" b="1" dirty="0">
                <a:solidFill>
                  <a:schemeClr val="bg1"/>
                </a:solidFill>
              </a:rPr>
              <a:t>WEBINAR VOOR OUDERS EN LEERLINGEN HAVO 3</a:t>
            </a:r>
          </a:p>
          <a:p>
            <a:pPr algn="r"/>
            <a:r>
              <a:rPr lang="nl-NL" b="1" dirty="0">
                <a:solidFill>
                  <a:schemeClr val="bg1"/>
                </a:solidFill>
              </a:rPr>
              <a:t>15 januari 2025 – 20.00</a:t>
            </a:r>
          </a:p>
        </p:txBody>
      </p:sp>
      <p:sp>
        <p:nvSpPr>
          <p:cNvPr id="6" name="Rectangle 3">
            <a:extLst>
              <a:ext uri="{FF2B5EF4-FFF2-40B4-BE49-F238E27FC236}">
                <a16:creationId xmlns:a16="http://schemas.microsoft.com/office/drawing/2014/main" id="{43605328-6280-384E-A0A1-4685E401A11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62A3C001-0541-F04F-825B-4A048954C3B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BA61C584-F949-4641-A748-AEC4AD06DDF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807BABBD-9B89-7C40-84E0-CB3BE57D1734}"/>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1B15D513-E79D-424F-A373-D767874FB4A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995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A:</a:t>
            </a:r>
          </a:p>
          <a:p>
            <a:pPr marL="0" indent="0">
              <a:lnSpc>
                <a:spcPct val="110000"/>
              </a:lnSpc>
              <a:spcBef>
                <a:spcPts val="0"/>
              </a:spcBef>
              <a:buNone/>
            </a:pPr>
            <a:r>
              <a:rPr lang="nl-NL" sz="1400" dirty="0"/>
              <a:t>Als je naar wiskunde A kijkt, gaat het voornamelijk om wiskunde die gekoppeld is aan situaties uit de wereld om je heen. Vaak zitten wiskunde A-sommen verpakt in een verhaal. Die context gebruik je om de som op te lossen. Wiskunde A richt zich vooral op statistiek en toegepaste analyse.</a:t>
            </a:r>
          </a:p>
          <a:p>
            <a:pPr marL="0" indent="0">
              <a:lnSpc>
                <a:spcPct val="110000"/>
              </a:lnSpc>
              <a:spcBef>
                <a:spcPts val="0"/>
              </a:spcBef>
              <a:buNone/>
            </a:pPr>
            <a:endParaRPr lang="nl-NL" sz="1400"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r>
              <a:rPr lang="nl-NL" sz="1400" b="1" dirty="0" err="1"/>
              <a:t>Maths</a:t>
            </a:r>
            <a:r>
              <a:rPr lang="nl-NL" sz="1400" b="1" dirty="0"/>
              <a:t> A:</a:t>
            </a:r>
          </a:p>
          <a:p>
            <a:pPr marL="0" indent="0">
              <a:lnSpc>
                <a:spcPct val="110000"/>
              </a:lnSpc>
              <a:spcBef>
                <a:spcPts val="0"/>
              </a:spcBef>
              <a:buNone/>
            </a:pPr>
            <a:r>
              <a:rPr lang="nl-NL" sz="1400" dirty="0" err="1"/>
              <a:t>When</a:t>
            </a:r>
            <a:r>
              <a:rPr lang="nl-NL" sz="1400" dirty="0"/>
              <a:t> </a:t>
            </a:r>
            <a:r>
              <a:rPr lang="nl-NL" sz="1400" dirty="0" err="1"/>
              <a:t>you</a:t>
            </a:r>
            <a:r>
              <a:rPr lang="nl-NL" sz="1400" dirty="0"/>
              <a:t> look at </a:t>
            </a:r>
            <a:r>
              <a:rPr lang="nl-NL" sz="1400" dirty="0" err="1"/>
              <a:t>maths</a:t>
            </a:r>
            <a:r>
              <a:rPr lang="nl-NL" sz="1400" dirty="0"/>
              <a:t> A, </a:t>
            </a:r>
            <a:r>
              <a:rPr lang="nl-NL" sz="1400" dirty="0" err="1"/>
              <a:t>it</a:t>
            </a:r>
            <a:r>
              <a:rPr lang="nl-NL" sz="1400" dirty="0"/>
              <a:t> is </a:t>
            </a:r>
            <a:r>
              <a:rPr lang="nl-NL" sz="1400" dirty="0" err="1"/>
              <a:t>mainly</a:t>
            </a:r>
            <a:r>
              <a:rPr lang="nl-NL" sz="1400" dirty="0"/>
              <a:t> </a:t>
            </a:r>
            <a:r>
              <a:rPr lang="nl-NL" sz="1400" dirty="0" err="1"/>
              <a:t>about</a:t>
            </a:r>
            <a:r>
              <a:rPr lang="nl-NL" sz="1400" dirty="0"/>
              <a:t> </a:t>
            </a:r>
            <a:r>
              <a:rPr lang="nl-NL" sz="1400" dirty="0" err="1"/>
              <a:t>maths</a:t>
            </a:r>
            <a:r>
              <a:rPr lang="nl-NL" sz="1400" dirty="0"/>
              <a:t> </a:t>
            </a:r>
            <a:r>
              <a:rPr lang="nl-NL" sz="1400" dirty="0" err="1"/>
              <a:t>linked</a:t>
            </a:r>
            <a:r>
              <a:rPr lang="nl-NL" sz="1400" dirty="0"/>
              <a:t> </a:t>
            </a:r>
            <a:r>
              <a:rPr lang="nl-NL" sz="1400" dirty="0" err="1"/>
              <a:t>to</a:t>
            </a:r>
            <a:r>
              <a:rPr lang="nl-NL" sz="1400" dirty="0"/>
              <a:t> </a:t>
            </a:r>
            <a:r>
              <a:rPr lang="nl-NL" sz="1400" dirty="0" err="1"/>
              <a:t>situations</a:t>
            </a:r>
            <a:r>
              <a:rPr lang="nl-NL" sz="1400" dirty="0"/>
              <a:t> </a:t>
            </a:r>
            <a:r>
              <a:rPr lang="nl-NL" sz="1400" dirty="0" err="1"/>
              <a:t>from</a:t>
            </a:r>
            <a:r>
              <a:rPr lang="nl-NL" sz="1400" dirty="0"/>
              <a:t> </a:t>
            </a:r>
            <a:r>
              <a:rPr lang="nl-NL" sz="1400" dirty="0" err="1"/>
              <a:t>the</a:t>
            </a:r>
            <a:r>
              <a:rPr lang="nl-NL" sz="1400" dirty="0"/>
              <a:t> </a:t>
            </a:r>
            <a:r>
              <a:rPr lang="nl-NL" sz="1400" dirty="0" err="1"/>
              <a:t>world</a:t>
            </a:r>
            <a:r>
              <a:rPr lang="nl-NL" sz="1400" dirty="0"/>
              <a:t> </a:t>
            </a:r>
            <a:r>
              <a:rPr lang="nl-NL" sz="1400" dirty="0" err="1"/>
              <a:t>around</a:t>
            </a:r>
            <a:r>
              <a:rPr lang="nl-NL" sz="1400" dirty="0"/>
              <a:t> </a:t>
            </a:r>
            <a:r>
              <a:rPr lang="nl-NL" sz="1400" dirty="0" err="1"/>
              <a:t>you</a:t>
            </a:r>
            <a:r>
              <a:rPr lang="nl-NL" sz="1400" dirty="0"/>
              <a:t>. </a:t>
            </a:r>
            <a:r>
              <a:rPr lang="nl-NL" sz="1400" dirty="0" err="1"/>
              <a:t>Often</a:t>
            </a:r>
            <a:r>
              <a:rPr lang="nl-NL" sz="1400" dirty="0"/>
              <a:t>, </a:t>
            </a:r>
            <a:r>
              <a:rPr lang="nl-NL" sz="1400" dirty="0" err="1"/>
              <a:t>maths</a:t>
            </a:r>
            <a:r>
              <a:rPr lang="nl-NL" sz="1400" dirty="0"/>
              <a:t> A </a:t>
            </a:r>
            <a:r>
              <a:rPr lang="nl-NL" sz="1400" dirty="0" err="1"/>
              <a:t>sums</a:t>
            </a:r>
            <a:r>
              <a:rPr lang="nl-NL" sz="1400" dirty="0"/>
              <a:t> are </a:t>
            </a:r>
            <a:r>
              <a:rPr lang="nl-NL" sz="1400" dirty="0" err="1"/>
              <a:t>wrapped</a:t>
            </a:r>
            <a:r>
              <a:rPr lang="nl-NL" sz="1400" dirty="0"/>
              <a:t> up in a story. </a:t>
            </a:r>
            <a:r>
              <a:rPr lang="nl-NL" sz="1400" dirty="0" err="1"/>
              <a:t>You</a:t>
            </a:r>
            <a:r>
              <a:rPr lang="nl-NL" sz="1400" dirty="0"/>
              <a:t> </a:t>
            </a:r>
            <a:r>
              <a:rPr lang="nl-NL" sz="1400" dirty="0" err="1"/>
              <a:t>use</a:t>
            </a:r>
            <a:r>
              <a:rPr lang="nl-NL" sz="1400" dirty="0"/>
              <a:t> </a:t>
            </a:r>
            <a:r>
              <a:rPr lang="nl-NL" sz="1400" dirty="0" err="1"/>
              <a:t>that</a:t>
            </a:r>
            <a:r>
              <a:rPr lang="nl-NL" sz="1400" dirty="0"/>
              <a:t> context </a:t>
            </a:r>
            <a:r>
              <a:rPr lang="nl-NL" sz="1400" dirty="0" err="1"/>
              <a:t>to</a:t>
            </a:r>
            <a:r>
              <a:rPr lang="nl-NL" sz="1400" dirty="0"/>
              <a:t> </a:t>
            </a:r>
            <a:r>
              <a:rPr lang="nl-NL" sz="1400" dirty="0" err="1"/>
              <a:t>solve</a:t>
            </a:r>
            <a:r>
              <a:rPr lang="nl-NL" sz="1400" dirty="0"/>
              <a:t> </a:t>
            </a:r>
            <a:r>
              <a:rPr lang="nl-NL" sz="1400" dirty="0" err="1"/>
              <a:t>the</a:t>
            </a:r>
            <a:r>
              <a:rPr lang="nl-NL" sz="1400" dirty="0"/>
              <a:t> </a:t>
            </a:r>
            <a:r>
              <a:rPr lang="nl-NL" sz="1400" dirty="0" err="1"/>
              <a:t>sum</a:t>
            </a:r>
            <a:r>
              <a:rPr lang="nl-NL" sz="1400" dirty="0"/>
              <a:t>. </a:t>
            </a:r>
            <a:r>
              <a:rPr lang="nl-NL" sz="1400" dirty="0" err="1"/>
              <a:t>Maths</a:t>
            </a:r>
            <a:r>
              <a:rPr lang="nl-NL" sz="1400" dirty="0"/>
              <a:t> A </a:t>
            </a:r>
            <a:r>
              <a:rPr lang="nl-NL" sz="1400" dirty="0" err="1"/>
              <a:t>mainly</a:t>
            </a:r>
            <a:r>
              <a:rPr lang="nl-NL" sz="1400" dirty="0"/>
              <a:t> </a:t>
            </a:r>
            <a:r>
              <a:rPr lang="nl-NL" sz="1400" dirty="0" err="1"/>
              <a:t>focuses</a:t>
            </a:r>
            <a:r>
              <a:rPr lang="nl-NL" sz="1400" dirty="0"/>
              <a:t> on </a:t>
            </a:r>
            <a:r>
              <a:rPr lang="nl-NL" sz="1400" dirty="0" err="1"/>
              <a:t>statistics</a:t>
            </a:r>
            <a:r>
              <a:rPr lang="nl-NL" sz="1400" dirty="0"/>
              <a:t> </a:t>
            </a:r>
            <a:r>
              <a:rPr lang="nl-NL" sz="1400" dirty="0" err="1"/>
              <a:t>and</a:t>
            </a:r>
            <a:r>
              <a:rPr lang="nl-NL" sz="1400" dirty="0"/>
              <a:t> </a:t>
            </a:r>
            <a:r>
              <a:rPr lang="nl-NL" sz="1400" dirty="0" err="1"/>
              <a:t>applied</a:t>
            </a:r>
            <a:r>
              <a:rPr lang="nl-NL" sz="1400" dirty="0"/>
              <a:t> analysis.</a:t>
            </a:r>
          </a:p>
          <a:p>
            <a:pPr marL="0" indent="0">
              <a:lnSpc>
                <a:spcPct val="110000"/>
              </a:lnSpc>
              <a:spcBef>
                <a:spcPts val="0"/>
              </a:spcBef>
              <a:buNone/>
            </a:pPr>
            <a:endParaRPr lang="nl-NL" sz="1400" dirty="0"/>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A 					MATH A</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2CE1065F-D024-824D-AF31-3579C92C1D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93" y="2189100"/>
            <a:ext cx="8546209" cy="1832460"/>
          </a:xfrm>
          <a:prstGeom prst="rect">
            <a:avLst/>
          </a:prstGeom>
          <a:ln w="76200">
            <a:solidFill>
              <a:schemeClr val="tx1"/>
            </a:solidFill>
          </a:ln>
        </p:spPr>
      </p:pic>
    </p:spTree>
    <p:extLst>
      <p:ext uri="{BB962C8B-B14F-4D97-AF65-F5344CB8AC3E}">
        <p14:creationId xmlns:p14="http://schemas.microsoft.com/office/powerpoint/2010/main" val="277868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B:</a:t>
            </a:r>
            <a:br>
              <a:rPr lang="nl-NL" sz="1400" dirty="0"/>
            </a:br>
            <a:r>
              <a:rPr lang="nl-NL" sz="1400" dirty="0"/>
              <a:t>Bij wiskunde B komen meer theoretische vraagstukken aan bod. De sommen bestaan vaak uit grafieken en vergelijkingen. Algebra en meetkunde zijn bij dit vak aan de orde van de dag, terwijl statistiek ontbreekt. Je rekenmachine moet je bij wiskunde B veel vaker thuislaten. Wiskunde B is met name geschikt voor jou als je denkt aan een vervolgstudie in de bètarichting. </a:t>
            </a:r>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r>
              <a:rPr lang="nl-NL" sz="1400" b="1" dirty="0" err="1"/>
              <a:t>Maths</a:t>
            </a:r>
            <a:r>
              <a:rPr lang="nl-NL" sz="1400" b="1" dirty="0"/>
              <a:t> B:</a:t>
            </a:r>
          </a:p>
          <a:p>
            <a:pPr marL="0" indent="0">
              <a:lnSpc>
                <a:spcPct val="110000"/>
              </a:lnSpc>
              <a:spcBef>
                <a:spcPts val="0"/>
              </a:spcBef>
              <a:buNone/>
            </a:pPr>
            <a:r>
              <a:rPr lang="nl-NL" sz="1400" dirty="0" err="1"/>
              <a:t>Maths</a:t>
            </a:r>
            <a:r>
              <a:rPr lang="nl-NL" sz="1400" dirty="0"/>
              <a:t> B </a:t>
            </a:r>
            <a:r>
              <a:rPr lang="nl-NL" sz="1400" dirty="0" err="1"/>
              <a:t>involves</a:t>
            </a:r>
            <a:r>
              <a:rPr lang="nl-NL" sz="1400" dirty="0"/>
              <a:t> more </a:t>
            </a:r>
            <a:r>
              <a:rPr lang="nl-NL" sz="1400" dirty="0" err="1"/>
              <a:t>theoretical</a:t>
            </a:r>
            <a:r>
              <a:rPr lang="nl-NL" sz="1400" dirty="0"/>
              <a:t> </a:t>
            </a:r>
            <a:r>
              <a:rPr lang="nl-NL" sz="1400" dirty="0" err="1"/>
              <a:t>questions</a:t>
            </a:r>
            <a:r>
              <a:rPr lang="nl-NL" sz="1400" dirty="0"/>
              <a:t>. The </a:t>
            </a:r>
            <a:r>
              <a:rPr lang="nl-NL" sz="1400" dirty="0" err="1"/>
              <a:t>sums</a:t>
            </a:r>
            <a:r>
              <a:rPr lang="nl-NL" sz="1400" dirty="0"/>
              <a:t> </a:t>
            </a:r>
            <a:r>
              <a:rPr lang="nl-NL" sz="1400" dirty="0" err="1"/>
              <a:t>often</a:t>
            </a:r>
            <a:r>
              <a:rPr lang="nl-NL" sz="1400" dirty="0"/>
              <a:t> </a:t>
            </a:r>
            <a:r>
              <a:rPr lang="nl-NL" sz="1400" dirty="0" err="1"/>
              <a:t>consist</a:t>
            </a:r>
            <a:r>
              <a:rPr lang="nl-NL" sz="1400" dirty="0"/>
              <a:t> of </a:t>
            </a:r>
            <a:r>
              <a:rPr lang="nl-NL" sz="1400" dirty="0" err="1"/>
              <a:t>graphs</a:t>
            </a:r>
            <a:r>
              <a:rPr lang="nl-NL" sz="1400" dirty="0"/>
              <a:t> </a:t>
            </a:r>
            <a:r>
              <a:rPr lang="nl-NL" sz="1400" dirty="0" err="1"/>
              <a:t>and</a:t>
            </a:r>
            <a:r>
              <a:rPr lang="nl-NL" sz="1400" dirty="0"/>
              <a:t> </a:t>
            </a:r>
            <a:r>
              <a:rPr lang="nl-NL" sz="1400" dirty="0" err="1"/>
              <a:t>equations</a:t>
            </a:r>
            <a:r>
              <a:rPr lang="nl-NL" sz="1400" dirty="0"/>
              <a:t>. Algebra </a:t>
            </a:r>
            <a:r>
              <a:rPr lang="nl-NL" sz="1400" dirty="0" err="1"/>
              <a:t>and</a:t>
            </a:r>
            <a:r>
              <a:rPr lang="nl-NL" sz="1400" dirty="0"/>
              <a:t> </a:t>
            </a:r>
            <a:r>
              <a:rPr lang="nl-NL" sz="1400" dirty="0" err="1"/>
              <a:t>geometry</a:t>
            </a:r>
            <a:r>
              <a:rPr lang="nl-NL" sz="1400" dirty="0"/>
              <a:t> are </a:t>
            </a:r>
            <a:r>
              <a:rPr lang="nl-NL" sz="1400" dirty="0" err="1"/>
              <a:t>the</a:t>
            </a:r>
            <a:r>
              <a:rPr lang="nl-NL" sz="1400" dirty="0"/>
              <a:t> order of </a:t>
            </a:r>
            <a:r>
              <a:rPr lang="nl-NL" sz="1400" dirty="0" err="1"/>
              <a:t>the</a:t>
            </a:r>
            <a:r>
              <a:rPr lang="nl-NL" sz="1400" dirty="0"/>
              <a:t> </a:t>
            </a:r>
            <a:r>
              <a:rPr lang="nl-NL" sz="1400" dirty="0" err="1"/>
              <a:t>day</a:t>
            </a:r>
            <a:r>
              <a:rPr lang="nl-NL" sz="1400" dirty="0"/>
              <a:t> in </a:t>
            </a:r>
            <a:r>
              <a:rPr lang="nl-NL" sz="1400" dirty="0" err="1"/>
              <a:t>this</a:t>
            </a:r>
            <a:r>
              <a:rPr lang="nl-NL" sz="1400" dirty="0"/>
              <a:t> subject, </a:t>
            </a:r>
            <a:r>
              <a:rPr lang="nl-NL" sz="1400" dirty="0" err="1"/>
              <a:t>while</a:t>
            </a:r>
            <a:r>
              <a:rPr lang="nl-NL" sz="1400" dirty="0"/>
              <a:t> </a:t>
            </a:r>
            <a:r>
              <a:rPr lang="nl-NL" sz="1400" dirty="0" err="1"/>
              <a:t>statistics</a:t>
            </a:r>
            <a:r>
              <a:rPr lang="nl-NL" sz="1400" dirty="0"/>
              <a:t> is absent. </a:t>
            </a:r>
            <a:r>
              <a:rPr lang="nl-NL" sz="1400" dirty="0" err="1"/>
              <a:t>You</a:t>
            </a:r>
            <a:r>
              <a:rPr lang="nl-NL" sz="1400" dirty="0"/>
              <a:t> </a:t>
            </a:r>
            <a:r>
              <a:rPr lang="nl-NL" sz="1400" dirty="0" err="1"/>
              <a:t>should</a:t>
            </a:r>
            <a:r>
              <a:rPr lang="nl-NL" sz="1400" dirty="0"/>
              <a:t> </a:t>
            </a:r>
            <a:r>
              <a:rPr lang="nl-NL" sz="1400" dirty="0" err="1"/>
              <a:t>leave</a:t>
            </a:r>
            <a:r>
              <a:rPr lang="nl-NL" sz="1400" dirty="0"/>
              <a:t> </a:t>
            </a:r>
            <a:r>
              <a:rPr lang="nl-NL" sz="1400" dirty="0" err="1"/>
              <a:t>your</a:t>
            </a:r>
            <a:r>
              <a:rPr lang="nl-NL" sz="1400" dirty="0"/>
              <a:t> calculator at home </a:t>
            </a:r>
            <a:r>
              <a:rPr lang="nl-NL" sz="1400" dirty="0" err="1"/>
              <a:t>much</a:t>
            </a:r>
            <a:r>
              <a:rPr lang="nl-NL" sz="1400" dirty="0"/>
              <a:t> more </a:t>
            </a:r>
            <a:r>
              <a:rPr lang="nl-NL" sz="1400" dirty="0" err="1"/>
              <a:t>often</a:t>
            </a:r>
            <a:r>
              <a:rPr lang="nl-NL" sz="1400" dirty="0"/>
              <a:t> in </a:t>
            </a:r>
            <a:r>
              <a:rPr lang="nl-NL" sz="1400" dirty="0" err="1"/>
              <a:t>maths</a:t>
            </a:r>
            <a:r>
              <a:rPr lang="nl-NL" sz="1400" dirty="0"/>
              <a:t> B. </a:t>
            </a:r>
            <a:r>
              <a:rPr lang="nl-NL" sz="1400" dirty="0" err="1"/>
              <a:t>Maths</a:t>
            </a:r>
            <a:r>
              <a:rPr lang="nl-NL" sz="1400" dirty="0"/>
              <a:t> B is </a:t>
            </a:r>
            <a:r>
              <a:rPr lang="nl-NL" sz="1400" dirty="0" err="1"/>
              <a:t>particularly</a:t>
            </a:r>
            <a:r>
              <a:rPr lang="nl-NL" sz="1400" dirty="0"/>
              <a:t> </a:t>
            </a:r>
            <a:r>
              <a:rPr lang="nl-NL" sz="1400" dirty="0" err="1"/>
              <a:t>suitable</a:t>
            </a:r>
            <a:r>
              <a:rPr lang="nl-NL" sz="1400" dirty="0"/>
              <a:t> </a:t>
            </a:r>
            <a:r>
              <a:rPr lang="nl-NL" sz="1400" dirty="0" err="1"/>
              <a:t>for</a:t>
            </a:r>
            <a:r>
              <a:rPr lang="nl-NL" sz="1400" dirty="0"/>
              <a:t> </a:t>
            </a:r>
            <a:r>
              <a:rPr lang="nl-NL" sz="1400" dirty="0" err="1"/>
              <a:t>you</a:t>
            </a:r>
            <a:r>
              <a:rPr lang="nl-NL" sz="1400" dirty="0"/>
              <a:t> </a:t>
            </a:r>
            <a:r>
              <a:rPr lang="nl-NL" sz="1400" dirty="0" err="1"/>
              <a:t>if</a:t>
            </a:r>
            <a:r>
              <a:rPr lang="nl-NL" sz="1400" dirty="0"/>
              <a:t> </a:t>
            </a:r>
            <a:r>
              <a:rPr lang="nl-NL" sz="1400" dirty="0" err="1"/>
              <a:t>you</a:t>
            </a:r>
            <a:r>
              <a:rPr lang="nl-NL" sz="1400" dirty="0"/>
              <a:t> are thinking of </a:t>
            </a:r>
            <a:r>
              <a:rPr lang="nl-NL" sz="1400" dirty="0" err="1"/>
              <a:t>studying</a:t>
            </a:r>
            <a:r>
              <a:rPr lang="nl-NL" sz="1400" dirty="0"/>
              <a:t> a </a:t>
            </a:r>
            <a:r>
              <a:rPr lang="nl-NL" sz="1400" dirty="0" err="1"/>
              <a:t>science</a:t>
            </a:r>
            <a:r>
              <a:rPr lang="nl-NL" sz="1400" dirty="0"/>
              <a:t> subject. </a:t>
            </a:r>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B 					MATH B</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8A360234-BADC-F142-8B76-82979F249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525" y="1643527"/>
            <a:ext cx="6778673" cy="2824447"/>
          </a:xfrm>
          <a:prstGeom prst="rect">
            <a:avLst/>
          </a:prstGeom>
          <a:ln w="76200">
            <a:solidFill>
              <a:schemeClr val="tx1"/>
            </a:solidFill>
          </a:ln>
        </p:spPr>
      </p:pic>
    </p:spTree>
    <p:extLst>
      <p:ext uri="{BB962C8B-B14F-4D97-AF65-F5344CB8AC3E}">
        <p14:creationId xmlns:p14="http://schemas.microsoft.com/office/powerpoint/2010/main" val="22781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D:</a:t>
            </a:r>
          </a:p>
          <a:p>
            <a:pPr marL="0" indent="0">
              <a:lnSpc>
                <a:spcPct val="110000"/>
              </a:lnSpc>
              <a:spcBef>
                <a:spcPts val="0"/>
              </a:spcBef>
              <a:buNone/>
            </a:pPr>
            <a:r>
              <a:rPr lang="nl-NL" sz="1400" dirty="0"/>
              <a:t>Wiskunde D biedt een verbreding en verdieping van het aanbod van Wiskunde B. Het onderwerp Kansrekening is nu alleen bij Wiskunde D terug te vinden. Daarnaast vindt er onder andere verdieping plaats bij het onderwerp Differentiaalrekening van Wiskunde B.</a:t>
            </a:r>
          </a:p>
          <a:p>
            <a:pPr marL="0" indent="0">
              <a:lnSpc>
                <a:spcPct val="110000"/>
              </a:lnSpc>
              <a:spcBef>
                <a:spcPts val="0"/>
              </a:spcBef>
              <a:buNone/>
            </a:pPr>
            <a:endParaRPr lang="nl-NL" sz="1400"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r>
              <a:rPr lang="nl-NL" sz="1400" b="1" dirty="0" err="1"/>
              <a:t>Mathematics</a:t>
            </a:r>
            <a:r>
              <a:rPr lang="nl-NL" sz="1400" b="1" dirty="0"/>
              <a:t> D:</a:t>
            </a:r>
          </a:p>
          <a:p>
            <a:pPr marL="0" indent="0">
              <a:lnSpc>
                <a:spcPct val="110000"/>
              </a:lnSpc>
              <a:spcBef>
                <a:spcPts val="0"/>
              </a:spcBef>
              <a:buNone/>
            </a:pPr>
            <a:r>
              <a:rPr lang="nl-NL" sz="1400" dirty="0" err="1"/>
              <a:t>Mathematics</a:t>
            </a:r>
            <a:r>
              <a:rPr lang="nl-NL" sz="1400" dirty="0"/>
              <a:t> D offers a </a:t>
            </a:r>
            <a:r>
              <a:rPr lang="nl-NL" sz="1400" dirty="0" err="1"/>
              <a:t>broadening</a:t>
            </a:r>
            <a:r>
              <a:rPr lang="nl-NL" sz="1400" dirty="0"/>
              <a:t> </a:t>
            </a:r>
            <a:r>
              <a:rPr lang="nl-NL" sz="1400" dirty="0" err="1"/>
              <a:t>and</a:t>
            </a:r>
            <a:r>
              <a:rPr lang="nl-NL" sz="1400" dirty="0"/>
              <a:t> </a:t>
            </a:r>
            <a:r>
              <a:rPr lang="nl-NL" sz="1400" dirty="0" err="1"/>
              <a:t>deepening</a:t>
            </a:r>
            <a:r>
              <a:rPr lang="nl-NL" sz="1400" dirty="0"/>
              <a:t> of </a:t>
            </a:r>
            <a:r>
              <a:rPr lang="nl-NL" sz="1400" dirty="0" err="1"/>
              <a:t>what</a:t>
            </a:r>
            <a:r>
              <a:rPr lang="nl-NL" sz="1400" dirty="0"/>
              <a:t> is </a:t>
            </a:r>
            <a:r>
              <a:rPr lang="nl-NL" sz="1400" dirty="0" err="1"/>
              <a:t>offered</a:t>
            </a:r>
            <a:r>
              <a:rPr lang="nl-NL" sz="1400" dirty="0"/>
              <a:t> in </a:t>
            </a:r>
            <a:r>
              <a:rPr lang="nl-NL" sz="1400" dirty="0" err="1"/>
              <a:t>Mathematics</a:t>
            </a:r>
            <a:r>
              <a:rPr lang="nl-NL" sz="1400" dirty="0"/>
              <a:t> B. The subject of </a:t>
            </a:r>
            <a:r>
              <a:rPr lang="nl-NL" sz="1400" dirty="0" err="1"/>
              <a:t>Probability</a:t>
            </a:r>
            <a:r>
              <a:rPr lang="nl-NL" sz="1400" dirty="0"/>
              <a:t> is </a:t>
            </a:r>
            <a:r>
              <a:rPr lang="nl-NL" sz="1400" dirty="0" err="1"/>
              <a:t>now</a:t>
            </a:r>
            <a:r>
              <a:rPr lang="nl-NL" sz="1400" dirty="0"/>
              <a:t> found </a:t>
            </a:r>
            <a:r>
              <a:rPr lang="nl-NL" sz="1400" dirty="0" err="1"/>
              <a:t>only</a:t>
            </a:r>
            <a:r>
              <a:rPr lang="nl-NL" sz="1400" dirty="0"/>
              <a:t> in </a:t>
            </a:r>
            <a:r>
              <a:rPr lang="nl-NL" sz="1400" dirty="0" err="1"/>
              <a:t>Mathematics</a:t>
            </a:r>
            <a:r>
              <a:rPr lang="nl-NL" sz="1400" dirty="0"/>
              <a:t> D. In </a:t>
            </a:r>
            <a:r>
              <a:rPr lang="nl-NL" sz="1400" dirty="0" err="1"/>
              <a:t>addition</a:t>
            </a:r>
            <a:r>
              <a:rPr lang="nl-NL" sz="1400" dirty="0"/>
              <a:t>, </a:t>
            </a:r>
            <a:r>
              <a:rPr lang="nl-NL" sz="1400" dirty="0" err="1"/>
              <a:t>deepening</a:t>
            </a:r>
            <a:r>
              <a:rPr lang="nl-NL" sz="1400" dirty="0"/>
              <a:t> takes </a:t>
            </a:r>
            <a:r>
              <a:rPr lang="nl-NL" sz="1400" dirty="0" err="1"/>
              <a:t>place</a:t>
            </a:r>
            <a:r>
              <a:rPr lang="nl-NL" sz="1400" dirty="0"/>
              <a:t> in </a:t>
            </a:r>
            <a:r>
              <a:rPr lang="nl-NL" sz="1400" dirty="0" err="1"/>
              <a:t>the</a:t>
            </a:r>
            <a:r>
              <a:rPr lang="nl-NL" sz="1400" dirty="0"/>
              <a:t> subject </a:t>
            </a:r>
            <a:r>
              <a:rPr lang="nl-NL" sz="1400" dirty="0" err="1"/>
              <a:t>Differential</a:t>
            </a:r>
            <a:r>
              <a:rPr lang="nl-NL" sz="1400" dirty="0"/>
              <a:t> Calculus of </a:t>
            </a:r>
            <a:r>
              <a:rPr lang="nl-NL" sz="1400" dirty="0" err="1"/>
              <a:t>Mathematics</a:t>
            </a:r>
            <a:r>
              <a:rPr lang="nl-NL" sz="1400" dirty="0"/>
              <a:t> B, </a:t>
            </a:r>
            <a:r>
              <a:rPr lang="nl-NL" sz="1400" dirty="0" err="1"/>
              <a:t>among</a:t>
            </a:r>
            <a:r>
              <a:rPr lang="nl-NL" sz="1400" dirty="0"/>
              <a:t> </a:t>
            </a:r>
            <a:r>
              <a:rPr lang="nl-NL" sz="1400" dirty="0" err="1"/>
              <a:t>others</a:t>
            </a:r>
            <a:r>
              <a:rPr lang="nl-NL" sz="1400" dirty="0"/>
              <a:t>.</a:t>
            </a:r>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D 					MATH D</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74C3D385-AB62-2445-B194-1E0194456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260" y="2364281"/>
            <a:ext cx="8607308" cy="1590652"/>
          </a:xfrm>
          <a:prstGeom prst="rect">
            <a:avLst/>
          </a:prstGeom>
          <a:ln w="76200">
            <a:solidFill>
              <a:schemeClr val="tx1"/>
            </a:solidFill>
          </a:ln>
        </p:spPr>
      </p:pic>
    </p:spTree>
    <p:extLst>
      <p:ext uri="{BB962C8B-B14F-4D97-AF65-F5344CB8AC3E}">
        <p14:creationId xmlns:p14="http://schemas.microsoft.com/office/powerpoint/2010/main" val="35582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Rekenen</a:t>
            </a:r>
          </a:p>
          <a:p>
            <a:pPr marL="0" indent="0">
              <a:lnSpc>
                <a:spcPct val="110000"/>
              </a:lnSpc>
              <a:spcBef>
                <a:spcPts val="0"/>
              </a:spcBef>
              <a:buNone/>
            </a:pPr>
            <a:r>
              <a:rPr lang="nl-NL" sz="1400" dirty="0"/>
              <a:t>Leerlingen zonder wiskunde in hun pakket moeten een rekentoets maken. Deze komt op hun diploma te staan maar telt niet mee.</a:t>
            </a:r>
          </a:p>
          <a:p>
            <a:pPr marL="0" indent="0">
              <a:lnSpc>
                <a:spcPct val="110000"/>
              </a:lnSpc>
              <a:spcBef>
                <a:spcPts val="0"/>
              </a:spcBef>
              <a:buNone/>
            </a:pPr>
            <a:endParaRPr lang="nl-NL" sz="1400"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r>
              <a:rPr lang="nl-NL" sz="1400" b="1" dirty="0" err="1"/>
              <a:t>Aritmetic</a:t>
            </a:r>
            <a:endParaRPr lang="nl-NL" sz="1400" b="1" dirty="0"/>
          </a:p>
          <a:p>
            <a:pPr marL="0" indent="0">
              <a:lnSpc>
                <a:spcPct val="110000"/>
              </a:lnSpc>
              <a:spcBef>
                <a:spcPts val="0"/>
              </a:spcBef>
              <a:buNone/>
            </a:pPr>
            <a:r>
              <a:rPr lang="nl-NL" sz="1400" dirty="0" err="1"/>
              <a:t>Students</a:t>
            </a:r>
            <a:r>
              <a:rPr lang="nl-NL" sz="1400" dirty="0"/>
              <a:t> without </a:t>
            </a:r>
            <a:r>
              <a:rPr lang="nl-NL" sz="1400" dirty="0" err="1"/>
              <a:t>maths</a:t>
            </a:r>
            <a:r>
              <a:rPr lang="nl-NL" sz="1400" dirty="0"/>
              <a:t> in </a:t>
            </a:r>
            <a:r>
              <a:rPr lang="nl-NL" sz="1400" dirty="0" err="1"/>
              <a:t>their</a:t>
            </a:r>
            <a:r>
              <a:rPr lang="nl-NL" sz="1400" dirty="0"/>
              <a:t> package have </a:t>
            </a:r>
            <a:r>
              <a:rPr lang="nl-NL" sz="1400" dirty="0" err="1"/>
              <a:t>to</a:t>
            </a:r>
            <a:r>
              <a:rPr lang="nl-NL" sz="1400" dirty="0"/>
              <a:t> take a ‘rekentest’. </a:t>
            </a:r>
            <a:r>
              <a:rPr lang="nl-NL" sz="1400" dirty="0" err="1"/>
              <a:t>This</a:t>
            </a:r>
            <a:r>
              <a:rPr lang="nl-NL" sz="1400" dirty="0"/>
              <a:t> </a:t>
            </a:r>
            <a:r>
              <a:rPr lang="nl-NL" sz="1400" dirty="0" err="1"/>
              <a:t>will</a:t>
            </a:r>
            <a:r>
              <a:rPr lang="nl-NL" sz="1400" dirty="0"/>
              <a:t> </a:t>
            </a:r>
            <a:r>
              <a:rPr lang="nl-NL" sz="1400" dirty="0" err="1"/>
              <a:t>appear</a:t>
            </a:r>
            <a:r>
              <a:rPr lang="nl-NL" sz="1400" dirty="0"/>
              <a:t> on </a:t>
            </a:r>
            <a:r>
              <a:rPr lang="nl-NL" sz="1400" dirty="0" err="1"/>
              <a:t>their</a:t>
            </a:r>
            <a:r>
              <a:rPr lang="nl-NL" sz="1400" dirty="0"/>
              <a:t> diploma but does </a:t>
            </a:r>
            <a:r>
              <a:rPr lang="nl-NL" sz="1400" dirty="0" err="1"/>
              <a:t>not</a:t>
            </a:r>
            <a:r>
              <a:rPr lang="nl-NL" sz="1400" dirty="0"/>
              <a:t> </a:t>
            </a:r>
            <a:r>
              <a:rPr lang="nl-NL" sz="1400" dirty="0" err="1"/>
              <a:t>count</a:t>
            </a:r>
            <a:r>
              <a:rPr lang="nl-NL" sz="1400" dirty="0"/>
              <a:t>.</a:t>
            </a:r>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REKENEN						ARITMETIC</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95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pPr algn="ctr"/>
            <a:r>
              <a:rPr lang="nl-NL" dirty="0"/>
              <a:t>CKV	</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628650" y="1369219"/>
            <a:ext cx="7760975" cy="3263504"/>
          </a:xfrm>
        </p:spPr>
        <p:txBody>
          <a:bodyPr numCol="2" spcCol="360000">
            <a:normAutofit fontScale="62500" lnSpcReduction="20000"/>
          </a:bodyPr>
          <a:lstStyle/>
          <a:p>
            <a:pPr marL="0" indent="0">
              <a:lnSpc>
                <a:spcPct val="120000"/>
              </a:lnSpc>
              <a:spcBef>
                <a:spcPts val="0"/>
              </a:spcBef>
              <a:buNone/>
            </a:pPr>
            <a:r>
              <a:rPr lang="nl-NL" b="1" dirty="0"/>
              <a:t>Culturele Kunstzinnige Vorming</a:t>
            </a:r>
          </a:p>
          <a:p>
            <a:pPr marL="0" indent="0">
              <a:lnSpc>
                <a:spcPct val="120000"/>
              </a:lnSpc>
              <a:spcBef>
                <a:spcPts val="0"/>
              </a:spcBef>
              <a:buNone/>
            </a:pPr>
            <a:r>
              <a:rPr lang="nl-NL" dirty="0"/>
              <a:t>CKV (Culturele en Kunstzinnige Vorming) is een </a:t>
            </a:r>
            <a:r>
              <a:rPr lang="nl-NL" u="sng" dirty="0"/>
              <a:t>verplicht vak </a:t>
            </a:r>
            <a:r>
              <a:rPr lang="nl-NL" dirty="0"/>
              <a:t>voor alle bovenbouwleerlingen. Het vak wordt afgesloten met een schoolexamen dat meetelt in het combinatiecijfer.</a:t>
            </a:r>
          </a:p>
          <a:p>
            <a:pPr marL="0" indent="0">
              <a:lnSpc>
                <a:spcPct val="120000"/>
              </a:lnSpc>
              <a:spcBef>
                <a:spcPts val="0"/>
              </a:spcBef>
              <a:buNone/>
            </a:pPr>
            <a:endParaRPr lang="nl-NL" dirty="0"/>
          </a:p>
          <a:p>
            <a:pPr marL="0" indent="0">
              <a:lnSpc>
                <a:spcPct val="120000"/>
              </a:lnSpc>
              <a:spcBef>
                <a:spcPts val="0"/>
              </a:spcBef>
              <a:buNone/>
            </a:pPr>
            <a:r>
              <a:rPr lang="nl-NL" dirty="0"/>
              <a:t>Het belangrijkste doel is leerlingen kennis te laten maken met de professionele wereld van kunst en cultuur door actief deel te nemen aan culturele activiteiten en daarop te reflecteren. Dit vak krijgen ze alleen in de vierde klas waarin ze middels een aantal theoretisch georiënteerde praktische opdrachten aan een kunstdossier bouwen.</a:t>
            </a:r>
          </a:p>
          <a:p>
            <a:pPr marL="0" indent="0">
              <a:lnSpc>
                <a:spcPct val="120000"/>
              </a:lnSpc>
              <a:spcBef>
                <a:spcPts val="0"/>
              </a:spcBef>
              <a:buNone/>
            </a:pPr>
            <a:endParaRPr lang="nl-NL" dirty="0"/>
          </a:p>
          <a:p>
            <a:pPr marL="0" indent="0">
              <a:lnSpc>
                <a:spcPct val="120000"/>
              </a:lnSpc>
              <a:spcBef>
                <a:spcPts val="0"/>
              </a:spcBef>
              <a:buNone/>
            </a:pPr>
            <a:r>
              <a:rPr lang="nl-NL" dirty="0"/>
              <a:t>Dit vak wordt gegeven in het </a:t>
            </a:r>
            <a:r>
              <a:rPr lang="nl-NL" dirty="0" err="1"/>
              <a:t>engels</a:t>
            </a:r>
            <a:endParaRPr lang="nl-NL" dirty="0"/>
          </a:p>
          <a:p>
            <a:pPr marL="0" indent="0">
              <a:lnSpc>
                <a:spcPct val="120000"/>
              </a:lnSpc>
              <a:spcBef>
                <a:spcPts val="0"/>
              </a:spcBef>
              <a:buNone/>
            </a:pPr>
            <a:endParaRPr lang="nl-NL" dirty="0"/>
          </a:p>
          <a:p>
            <a:pPr marL="0" indent="0">
              <a:lnSpc>
                <a:spcPct val="120000"/>
              </a:lnSpc>
              <a:spcBef>
                <a:spcPts val="0"/>
              </a:spcBef>
              <a:buNone/>
            </a:pPr>
            <a:r>
              <a:rPr lang="nl-NL" b="1" dirty="0" err="1"/>
              <a:t>Cultural</a:t>
            </a:r>
            <a:r>
              <a:rPr lang="nl-NL" b="1" dirty="0"/>
              <a:t> </a:t>
            </a:r>
            <a:r>
              <a:rPr lang="nl-NL" b="1" dirty="0" err="1"/>
              <a:t>and</a:t>
            </a:r>
            <a:r>
              <a:rPr lang="nl-NL" b="1" dirty="0"/>
              <a:t> </a:t>
            </a:r>
            <a:r>
              <a:rPr lang="nl-NL" b="1" dirty="0" err="1"/>
              <a:t>artistic</a:t>
            </a:r>
            <a:r>
              <a:rPr lang="nl-NL" b="1" dirty="0"/>
              <a:t> </a:t>
            </a:r>
            <a:r>
              <a:rPr lang="nl-NL" b="1" dirty="0" err="1"/>
              <a:t>education</a:t>
            </a:r>
            <a:endParaRPr lang="nl-NL" b="1" dirty="0"/>
          </a:p>
          <a:p>
            <a:pPr marL="0" indent="0">
              <a:lnSpc>
                <a:spcPct val="120000"/>
              </a:lnSpc>
              <a:spcBef>
                <a:spcPts val="0"/>
              </a:spcBef>
              <a:buNone/>
            </a:pPr>
            <a:r>
              <a:rPr lang="nl-NL" dirty="0"/>
              <a:t>CKV (</a:t>
            </a:r>
            <a:r>
              <a:rPr lang="nl-NL" dirty="0" err="1"/>
              <a:t>Cultural</a:t>
            </a:r>
            <a:r>
              <a:rPr lang="nl-NL" dirty="0"/>
              <a:t> </a:t>
            </a:r>
            <a:r>
              <a:rPr lang="nl-NL" dirty="0" err="1"/>
              <a:t>and</a:t>
            </a:r>
            <a:r>
              <a:rPr lang="nl-NL" dirty="0"/>
              <a:t> </a:t>
            </a:r>
            <a:r>
              <a:rPr lang="nl-NL" dirty="0" err="1"/>
              <a:t>Artistic</a:t>
            </a:r>
            <a:r>
              <a:rPr lang="nl-NL" dirty="0"/>
              <a:t> </a:t>
            </a:r>
            <a:r>
              <a:rPr lang="nl-NL" dirty="0" err="1"/>
              <a:t>Education</a:t>
            </a:r>
            <a:r>
              <a:rPr lang="nl-NL" dirty="0"/>
              <a:t>) is a </a:t>
            </a:r>
            <a:r>
              <a:rPr lang="nl-NL" dirty="0" err="1"/>
              <a:t>compulsory</a:t>
            </a:r>
            <a:r>
              <a:rPr lang="nl-NL" dirty="0"/>
              <a:t> subject </a:t>
            </a:r>
            <a:r>
              <a:rPr lang="nl-NL" dirty="0" err="1"/>
              <a:t>for</a:t>
            </a:r>
            <a:r>
              <a:rPr lang="nl-NL" dirty="0"/>
              <a:t> </a:t>
            </a:r>
            <a:r>
              <a:rPr lang="nl-NL" dirty="0" err="1"/>
              <a:t>all</a:t>
            </a:r>
            <a:r>
              <a:rPr lang="nl-NL" dirty="0"/>
              <a:t> </a:t>
            </a:r>
            <a:r>
              <a:rPr lang="nl-NL" dirty="0" err="1"/>
              <a:t>upper</a:t>
            </a:r>
            <a:r>
              <a:rPr lang="nl-NL" dirty="0"/>
              <a:t> </a:t>
            </a:r>
            <a:r>
              <a:rPr lang="nl-NL" dirty="0" err="1"/>
              <a:t>secondary</a:t>
            </a:r>
            <a:r>
              <a:rPr lang="nl-NL" dirty="0"/>
              <a:t> </a:t>
            </a:r>
            <a:r>
              <a:rPr lang="nl-NL" dirty="0" err="1"/>
              <a:t>pupils</a:t>
            </a:r>
            <a:r>
              <a:rPr lang="nl-NL" dirty="0"/>
              <a:t>. The subject is </a:t>
            </a:r>
            <a:r>
              <a:rPr lang="nl-NL" dirty="0" err="1"/>
              <a:t>concluded</a:t>
            </a:r>
            <a:r>
              <a:rPr lang="nl-NL" dirty="0"/>
              <a:t> </a:t>
            </a:r>
            <a:r>
              <a:rPr lang="nl-NL" dirty="0" err="1"/>
              <a:t>with</a:t>
            </a:r>
            <a:r>
              <a:rPr lang="nl-NL" dirty="0"/>
              <a:t> a school examination </a:t>
            </a:r>
            <a:r>
              <a:rPr lang="nl-NL" dirty="0" err="1"/>
              <a:t>that</a:t>
            </a:r>
            <a:r>
              <a:rPr lang="nl-NL" dirty="0"/>
              <a:t> </a:t>
            </a:r>
            <a:r>
              <a:rPr lang="nl-NL" dirty="0" err="1"/>
              <a:t>counts</a:t>
            </a:r>
            <a:r>
              <a:rPr lang="nl-NL" dirty="0"/>
              <a:t> </a:t>
            </a:r>
            <a:r>
              <a:rPr lang="nl-NL" dirty="0" err="1"/>
              <a:t>towards</a:t>
            </a:r>
            <a:r>
              <a:rPr lang="nl-NL" dirty="0"/>
              <a:t> </a:t>
            </a:r>
            <a:r>
              <a:rPr lang="nl-NL" dirty="0" err="1"/>
              <a:t>the</a:t>
            </a:r>
            <a:r>
              <a:rPr lang="nl-NL" dirty="0"/>
              <a:t> </a:t>
            </a:r>
            <a:r>
              <a:rPr lang="nl-NL" dirty="0" err="1"/>
              <a:t>combined</a:t>
            </a:r>
            <a:r>
              <a:rPr lang="nl-NL" dirty="0"/>
              <a:t> </a:t>
            </a:r>
            <a:r>
              <a:rPr lang="nl-NL" dirty="0" err="1"/>
              <a:t>grade</a:t>
            </a:r>
            <a:r>
              <a:rPr lang="nl-NL" dirty="0"/>
              <a:t>.</a:t>
            </a:r>
          </a:p>
          <a:p>
            <a:pPr marL="0" indent="0">
              <a:lnSpc>
                <a:spcPct val="120000"/>
              </a:lnSpc>
              <a:spcBef>
                <a:spcPts val="0"/>
              </a:spcBef>
              <a:buNone/>
            </a:pPr>
            <a:endParaRPr lang="nl-NL" dirty="0"/>
          </a:p>
          <a:p>
            <a:pPr marL="0" indent="0">
              <a:lnSpc>
                <a:spcPct val="120000"/>
              </a:lnSpc>
              <a:spcBef>
                <a:spcPts val="0"/>
              </a:spcBef>
              <a:buNone/>
            </a:pPr>
            <a:r>
              <a:rPr lang="nl-NL" dirty="0"/>
              <a:t>The </a:t>
            </a:r>
            <a:r>
              <a:rPr lang="nl-NL" dirty="0" err="1"/>
              <a:t>main</a:t>
            </a:r>
            <a:r>
              <a:rPr lang="nl-NL" dirty="0"/>
              <a:t> </a:t>
            </a:r>
            <a:r>
              <a:rPr lang="nl-NL" dirty="0" err="1"/>
              <a:t>objective</a:t>
            </a:r>
            <a:r>
              <a:rPr lang="nl-NL" dirty="0"/>
              <a:t> is </a:t>
            </a:r>
            <a:r>
              <a:rPr lang="nl-NL" dirty="0" err="1"/>
              <a:t>to</a:t>
            </a:r>
            <a:r>
              <a:rPr lang="nl-NL" dirty="0"/>
              <a:t> introduce </a:t>
            </a:r>
            <a:r>
              <a:rPr lang="nl-NL" dirty="0" err="1"/>
              <a:t>students</a:t>
            </a:r>
            <a:r>
              <a:rPr lang="nl-NL" dirty="0"/>
              <a:t> </a:t>
            </a:r>
            <a:r>
              <a:rPr lang="nl-NL" dirty="0" err="1"/>
              <a:t>to</a:t>
            </a:r>
            <a:r>
              <a:rPr lang="nl-NL" dirty="0"/>
              <a:t> </a:t>
            </a:r>
            <a:r>
              <a:rPr lang="nl-NL" dirty="0" err="1"/>
              <a:t>the</a:t>
            </a:r>
            <a:r>
              <a:rPr lang="nl-NL" dirty="0"/>
              <a:t> professional </a:t>
            </a:r>
            <a:r>
              <a:rPr lang="nl-NL" dirty="0" err="1"/>
              <a:t>world</a:t>
            </a:r>
            <a:r>
              <a:rPr lang="nl-NL" dirty="0"/>
              <a:t> of art </a:t>
            </a:r>
            <a:r>
              <a:rPr lang="nl-NL" dirty="0" err="1"/>
              <a:t>and</a:t>
            </a:r>
            <a:r>
              <a:rPr lang="nl-NL" dirty="0"/>
              <a:t> culture </a:t>
            </a:r>
            <a:r>
              <a:rPr lang="nl-NL" dirty="0" err="1"/>
              <a:t>by</a:t>
            </a:r>
            <a:r>
              <a:rPr lang="nl-NL" dirty="0"/>
              <a:t> </a:t>
            </a:r>
            <a:r>
              <a:rPr lang="nl-NL" dirty="0" err="1"/>
              <a:t>actively</a:t>
            </a:r>
            <a:r>
              <a:rPr lang="nl-NL" dirty="0"/>
              <a:t> </a:t>
            </a:r>
            <a:r>
              <a:rPr lang="nl-NL" dirty="0" err="1"/>
              <a:t>participating</a:t>
            </a:r>
            <a:r>
              <a:rPr lang="nl-NL" dirty="0"/>
              <a:t> in </a:t>
            </a:r>
            <a:r>
              <a:rPr lang="nl-NL" dirty="0" err="1"/>
              <a:t>cultural</a:t>
            </a:r>
            <a:r>
              <a:rPr lang="nl-NL" dirty="0"/>
              <a:t> </a:t>
            </a:r>
            <a:r>
              <a:rPr lang="nl-NL" dirty="0" err="1"/>
              <a:t>activities</a:t>
            </a:r>
            <a:r>
              <a:rPr lang="nl-NL" dirty="0"/>
              <a:t> </a:t>
            </a:r>
            <a:r>
              <a:rPr lang="nl-NL" dirty="0" err="1"/>
              <a:t>and</a:t>
            </a:r>
            <a:r>
              <a:rPr lang="nl-NL" dirty="0"/>
              <a:t> </a:t>
            </a:r>
            <a:r>
              <a:rPr lang="nl-NL" dirty="0" err="1"/>
              <a:t>reflecting</a:t>
            </a:r>
            <a:r>
              <a:rPr lang="nl-NL" dirty="0"/>
              <a:t> on </a:t>
            </a:r>
            <a:r>
              <a:rPr lang="nl-NL" dirty="0" err="1"/>
              <a:t>them</a:t>
            </a:r>
            <a:r>
              <a:rPr lang="nl-NL" dirty="0"/>
              <a:t>. </a:t>
            </a:r>
            <a:r>
              <a:rPr lang="nl-NL" dirty="0" err="1"/>
              <a:t>They</a:t>
            </a:r>
            <a:r>
              <a:rPr lang="nl-NL" dirty="0"/>
              <a:t> </a:t>
            </a:r>
            <a:r>
              <a:rPr lang="nl-NL" dirty="0" err="1"/>
              <a:t>only</a:t>
            </a:r>
            <a:r>
              <a:rPr lang="nl-NL" dirty="0"/>
              <a:t> take </a:t>
            </a:r>
            <a:r>
              <a:rPr lang="nl-NL" dirty="0" err="1"/>
              <a:t>this</a:t>
            </a:r>
            <a:r>
              <a:rPr lang="nl-NL" dirty="0"/>
              <a:t> subject in </a:t>
            </a:r>
            <a:r>
              <a:rPr lang="nl-NL" dirty="0" err="1"/>
              <a:t>the</a:t>
            </a:r>
            <a:r>
              <a:rPr lang="nl-NL" dirty="0"/>
              <a:t> </a:t>
            </a:r>
            <a:r>
              <a:rPr lang="nl-NL" dirty="0" err="1"/>
              <a:t>fourth</a:t>
            </a:r>
            <a:r>
              <a:rPr lang="nl-NL" dirty="0"/>
              <a:t> </a:t>
            </a:r>
            <a:r>
              <a:rPr lang="nl-NL" dirty="0" err="1"/>
              <a:t>grade</a:t>
            </a:r>
            <a:r>
              <a:rPr lang="nl-NL" dirty="0"/>
              <a:t>, in </a:t>
            </a:r>
            <a:r>
              <a:rPr lang="nl-NL" dirty="0" err="1"/>
              <a:t>which</a:t>
            </a:r>
            <a:r>
              <a:rPr lang="nl-NL" dirty="0"/>
              <a:t> </a:t>
            </a:r>
            <a:r>
              <a:rPr lang="nl-NL" dirty="0" err="1"/>
              <a:t>they</a:t>
            </a:r>
            <a:r>
              <a:rPr lang="nl-NL" dirty="0"/>
              <a:t> </a:t>
            </a:r>
            <a:r>
              <a:rPr lang="nl-NL" dirty="0" err="1"/>
              <a:t>build</a:t>
            </a:r>
            <a:r>
              <a:rPr lang="nl-NL" dirty="0"/>
              <a:t> up </a:t>
            </a:r>
            <a:r>
              <a:rPr lang="nl-NL" dirty="0" err="1"/>
              <a:t>an</a:t>
            </a:r>
            <a:r>
              <a:rPr lang="nl-NL" dirty="0"/>
              <a:t> art file </a:t>
            </a:r>
            <a:r>
              <a:rPr lang="nl-NL" dirty="0" err="1"/>
              <a:t>through</a:t>
            </a:r>
            <a:r>
              <a:rPr lang="nl-NL" dirty="0"/>
              <a:t> a </a:t>
            </a:r>
            <a:r>
              <a:rPr lang="nl-NL" dirty="0" err="1"/>
              <a:t>number</a:t>
            </a:r>
            <a:r>
              <a:rPr lang="nl-NL" dirty="0"/>
              <a:t> of </a:t>
            </a:r>
            <a:r>
              <a:rPr lang="nl-NL" dirty="0" err="1"/>
              <a:t>theoretically</a:t>
            </a:r>
            <a:r>
              <a:rPr lang="nl-NL" dirty="0"/>
              <a:t> </a:t>
            </a:r>
            <a:r>
              <a:rPr lang="nl-NL" dirty="0" err="1"/>
              <a:t>oriented</a:t>
            </a:r>
            <a:r>
              <a:rPr lang="nl-NL" dirty="0"/>
              <a:t> practical </a:t>
            </a:r>
            <a:r>
              <a:rPr lang="nl-NL" dirty="0" err="1"/>
              <a:t>assignments</a:t>
            </a:r>
            <a:r>
              <a:rPr lang="nl-NL" dirty="0"/>
              <a:t>.</a:t>
            </a:r>
          </a:p>
          <a:p>
            <a:pPr marL="0" indent="0">
              <a:lnSpc>
                <a:spcPct val="120000"/>
              </a:lnSpc>
              <a:spcBef>
                <a:spcPts val="0"/>
              </a:spcBef>
              <a:buNone/>
            </a:pPr>
            <a:endParaRPr lang="nl-NL" dirty="0"/>
          </a:p>
          <a:p>
            <a:pPr marL="0" indent="0">
              <a:lnSpc>
                <a:spcPct val="120000"/>
              </a:lnSpc>
              <a:spcBef>
                <a:spcPts val="0"/>
              </a:spcBef>
              <a:buNone/>
            </a:pPr>
            <a:r>
              <a:rPr lang="nl-NL" dirty="0" err="1"/>
              <a:t>This</a:t>
            </a:r>
            <a:r>
              <a:rPr lang="nl-NL" dirty="0"/>
              <a:t> subject is </a:t>
            </a:r>
            <a:r>
              <a:rPr lang="nl-NL" dirty="0" err="1"/>
              <a:t>being</a:t>
            </a:r>
            <a:r>
              <a:rPr lang="nl-NL" dirty="0"/>
              <a:t> </a:t>
            </a:r>
            <a:r>
              <a:rPr lang="nl-NL" dirty="0" err="1"/>
              <a:t>taught</a:t>
            </a:r>
            <a:r>
              <a:rPr lang="nl-NL" dirty="0"/>
              <a:t> in English</a:t>
            </a:r>
          </a:p>
          <a:p>
            <a:pPr marL="0" indent="0">
              <a:lnSpc>
                <a:spcPct val="120000"/>
              </a:lnSpc>
              <a:spcBef>
                <a:spcPts val="0"/>
              </a:spcBef>
              <a:buNone/>
            </a:pPr>
            <a:endParaRPr lang="nl-NL" dirty="0"/>
          </a:p>
        </p:txBody>
      </p:sp>
      <p:sp>
        <p:nvSpPr>
          <p:cNvPr id="4" name="Rectangle 3">
            <a:extLst>
              <a:ext uri="{FF2B5EF4-FFF2-40B4-BE49-F238E27FC236}">
                <a16:creationId xmlns:a16="http://schemas.microsoft.com/office/drawing/2014/main" id="{9BD5118A-4684-0444-8919-B12092A8FE1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C58BF7C5-8F5A-BD47-85A0-8E598EA12B9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720F16A2-2225-6046-A28F-B4DB1A268EF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77F2152-84DC-AA4C-91FE-1D14E726AB7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FEC92D7-AC2B-ED47-B92E-CAC310A89012}"/>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A7466BD3-F8CC-F843-9461-1A2FFB61133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7C879D33-8834-0D4E-BE2E-607D7369750C}"/>
              </a:ext>
            </a:extLst>
          </p:cNvPr>
          <p:cNvPicPr>
            <a:picLocks noChangeAspect="1"/>
          </p:cNvPicPr>
          <p:nvPr/>
        </p:nvPicPr>
        <p:blipFill>
          <a:blip r:embed="rId4"/>
          <a:stretch>
            <a:fillRect/>
          </a:stretch>
        </p:blipFill>
        <p:spPr>
          <a:xfrm>
            <a:off x="7789477" y="192470"/>
            <a:ext cx="1114845" cy="1114845"/>
          </a:xfrm>
          <a:prstGeom prst="rect">
            <a:avLst/>
          </a:prstGeom>
        </p:spPr>
      </p:pic>
    </p:spTree>
    <p:extLst>
      <p:ext uri="{BB962C8B-B14F-4D97-AF65-F5344CB8AC3E}">
        <p14:creationId xmlns:p14="http://schemas.microsoft.com/office/powerpoint/2010/main" val="3560044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normAutofit/>
          </a:bodyPr>
          <a:lstStyle/>
          <a:p>
            <a:r>
              <a:rPr lang="nl-NL" dirty="0"/>
              <a:t>KUNST      				 </a:t>
            </a:r>
            <a:r>
              <a:rPr lang="nl-NL" i="1" dirty="0"/>
              <a:t>ART</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628650" y="1181477"/>
            <a:ext cx="7886700" cy="3616026"/>
          </a:xfrm>
        </p:spPr>
        <p:txBody>
          <a:bodyPr numCol="2" spcCol="360000">
            <a:normAutofit fontScale="55000" lnSpcReduction="20000"/>
          </a:bodyPr>
          <a:lstStyle/>
          <a:p>
            <a:pPr marL="0" indent="0">
              <a:lnSpc>
                <a:spcPct val="120000"/>
              </a:lnSpc>
              <a:spcBef>
                <a:spcPts val="0"/>
              </a:spcBef>
              <a:buNone/>
            </a:pPr>
            <a:r>
              <a:rPr lang="nl-NL" dirty="0"/>
              <a:t>Kunst is een keuzevak binnen alle profielen en heeft een theoretisch en praktisch component.</a:t>
            </a:r>
          </a:p>
          <a:p>
            <a:pPr marL="0" indent="0">
              <a:lnSpc>
                <a:spcPct val="120000"/>
              </a:lnSpc>
              <a:spcBef>
                <a:spcPts val="0"/>
              </a:spcBef>
              <a:buNone/>
            </a:pPr>
            <a:endParaRPr lang="nl-NL" b="1" dirty="0"/>
          </a:p>
          <a:p>
            <a:pPr marL="0" indent="0">
              <a:lnSpc>
                <a:spcPct val="120000"/>
              </a:lnSpc>
              <a:spcBef>
                <a:spcPts val="0"/>
              </a:spcBef>
              <a:buNone/>
            </a:pPr>
            <a:r>
              <a:rPr lang="nl-NL" b="1" dirty="0"/>
              <a:t>Kunst algemeen </a:t>
            </a:r>
          </a:p>
          <a:p>
            <a:pPr marL="0" indent="0">
              <a:lnSpc>
                <a:spcPct val="120000"/>
              </a:lnSpc>
              <a:spcBef>
                <a:spcPts val="0"/>
              </a:spcBef>
              <a:buNone/>
            </a:pPr>
            <a:r>
              <a:rPr lang="nl-NL" dirty="0"/>
              <a:t>KUA is een </a:t>
            </a:r>
            <a:r>
              <a:rPr lang="nl-NL" dirty="0" err="1"/>
              <a:t>kennisvak</a:t>
            </a:r>
            <a:r>
              <a:rPr lang="nl-NL" dirty="0"/>
              <a:t> en behandelt de algemene theorie (cultuurgeschiedenis) van beeldende kunst en vormgeving, muziek, dans en theater. Aan de hand van zes invalshoeken bestudeert de leerling  zes tijdvakken. In KUA doen de leerlingen centraal eindexamen en bezoeken ze musea. </a:t>
            </a:r>
          </a:p>
          <a:p>
            <a:pPr marL="0" indent="0">
              <a:lnSpc>
                <a:spcPct val="120000"/>
              </a:lnSpc>
              <a:spcBef>
                <a:spcPts val="0"/>
              </a:spcBef>
              <a:buNone/>
            </a:pPr>
            <a:endParaRPr lang="nl-NL" dirty="0"/>
          </a:p>
          <a:p>
            <a:pPr marL="0" indent="0">
              <a:lnSpc>
                <a:spcPct val="120000"/>
              </a:lnSpc>
              <a:spcBef>
                <a:spcPts val="0"/>
              </a:spcBef>
              <a:buNone/>
            </a:pPr>
            <a:r>
              <a:rPr lang="nl-NL" b="1" dirty="0"/>
              <a:t>Kunst beeldend of kunst drama</a:t>
            </a:r>
          </a:p>
          <a:p>
            <a:pPr marL="0" indent="0">
              <a:lnSpc>
                <a:spcPct val="120000"/>
              </a:lnSpc>
              <a:spcBef>
                <a:spcPts val="0"/>
              </a:spcBef>
              <a:buNone/>
            </a:pPr>
            <a:r>
              <a:rPr lang="nl-NL" dirty="0"/>
              <a:t>Naast </a:t>
            </a:r>
            <a:r>
              <a:rPr lang="nl-NL" dirty="0" err="1"/>
              <a:t>kua</a:t>
            </a:r>
            <a:r>
              <a:rPr lang="nl-NL" dirty="0"/>
              <a:t> doen leerlingen ook praktische schoolexamens in één discipline waarin leerlingen zelf kunst produceren. Binnen deze praktische opdrachten gaat het zowel om het werk als om het proces daarnaartoe en de daarbij behorende vakinhoudelijke analyse.</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dirty="0"/>
              <a:t>Art is </a:t>
            </a:r>
            <a:r>
              <a:rPr lang="nl-NL" dirty="0" err="1"/>
              <a:t>an</a:t>
            </a:r>
            <a:r>
              <a:rPr lang="nl-NL" dirty="0"/>
              <a:t> </a:t>
            </a:r>
            <a:r>
              <a:rPr lang="nl-NL" dirty="0" err="1"/>
              <a:t>elective</a:t>
            </a:r>
            <a:r>
              <a:rPr lang="nl-NL" dirty="0"/>
              <a:t> subject </a:t>
            </a:r>
            <a:r>
              <a:rPr lang="nl-NL" dirty="0" err="1"/>
              <a:t>within</a:t>
            </a:r>
            <a:r>
              <a:rPr lang="nl-NL" dirty="0"/>
              <a:t> </a:t>
            </a:r>
            <a:r>
              <a:rPr lang="nl-NL" dirty="0" err="1"/>
              <a:t>all</a:t>
            </a:r>
            <a:r>
              <a:rPr lang="nl-NL" dirty="0"/>
              <a:t> </a:t>
            </a:r>
            <a:r>
              <a:rPr lang="nl-NL" dirty="0" err="1"/>
              <a:t>profiles</a:t>
            </a:r>
            <a:r>
              <a:rPr lang="nl-NL" dirty="0"/>
              <a:t> </a:t>
            </a:r>
            <a:r>
              <a:rPr lang="nl-NL" dirty="0" err="1"/>
              <a:t>and</a:t>
            </a:r>
            <a:r>
              <a:rPr lang="nl-NL" dirty="0"/>
              <a:t> has a </a:t>
            </a:r>
            <a:r>
              <a:rPr lang="nl-NL" dirty="0" err="1"/>
              <a:t>theoretical</a:t>
            </a:r>
            <a:r>
              <a:rPr lang="nl-NL" dirty="0"/>
              <a:t> </a:t>
            </a:r>
            <a:r>
              <a:rPr lang="nl-NL" dirty="0" err="1"/>
              <a:t>and</a:t>
            </a:r>
            <a:r>
              <a:rPr lang="nl-NL" dirty="0"/>
              <a:t> practical component.</a:t>
            </a:r>
          </a:p>
          <a:p>
            <a:pPr marL="0" indent="0">
              <a:lnSpc>
                <a:spcPct val="120000"/>
              </a:lnSpc>
              <a:spcBef>
                <a:spcPts val="0"/>
              </a:spcBef>
              <a:buNone/>
            </a:pPr>
            <a:endParaRPr lang="nl-NL" dirty="0"/>
          </a:p>
          <a:p>
            <a:pPr marL="0" indent="0">
              <a:lnSpc>
                <a:spcPct val="120000"/>
              </a:lnSpc>
              <a:spcBef>
                <a:spcPts val="0"/>
              </a:spcBef>
              <a:buNone/>
            </a:pPr>
            <a:r>
              <a:rPr lang="nl-NL" b="1" dirty="0"/>
              <a:t>Kunst algemeen </a:t>
            </a:r>
          </a:p>
          <a:p>
            <a:pPr marL="0" indent="0">
              <a:lnSpc>
                <a:spcPct val="120000"/>
              </a:lnSpc>
              <a:spcBef>
                <a:spcPts val="0"/>
              </a:spcBef>
              <a:buNone/>
            </a:pPr>
            <a:r>
              <a:rPr lang="nl-NL" dirty="0"/>
              <a:t>KUA is a </a:t>
            </a:r>
            <a:r>
              <a:rPr lang="nl-NL" dirty="0" err="1"/>
              <a:t>knowledge</a:t>
            </a:r>
            <a:r>
              <a:rPr lang="nl-NL" dirty="0"/>
              <a:t> subject </a:t>
            </a:r>
            <a:r>
              <a:rPr lang="nl-NL" dirty="0" err="1"/>
              <a:t>and</a:t>
            </a:r>
            <a:r>
              <a:rPr lang="nl-NL" dirty="0"/>
              <a:t> covers </a:t>
            </a:r>
            <a:r>
              <a:rPr lang="nl-NL" dirty="0" err="1"/>
              <a:t>the</a:t>
            </a:r>
            <a:r>
              <a:rPr lang="nl-NL" dirty="0"/>
              <a:t> </a:t>
            </a:r>
            <a:r>
              <a:rPr lang="nl-NL" dirty="0" err="1"/>
              <a:t>general</a:t>
            </a:r>
            <a:r>
              <a:rPr lang="nl-NL" dirty="0"/>
              <a:t> </a:t>
            </a:r>
            <a:r>
              <a:rPr lang="nl-NL" dirty="0" err="1"/>
              <a:t>theory</a:t>
            </a:r>
            <a:r>
              <a:rPr lang="nl-NL" dirty="0"/>
              <a:t> (</a:t>
            </a:r>
            <a:r>
              <a:rPr lang="nl-NL" dirty="0" err="1"/>
              <a:t>cultural</a:t>
            </a:r>
            <a:r>
              <a:rPr lang="nl-NL" dirty="0"/>
              <a:t> </a:t>
            </a:r>
            <a:r>
              <a:rPr lang="nl-NL" dirty="0" err="1"/>
              <a:t>history</a:t>
            </a:r>
            <a:r>
              <a:rPr lang="nl-NL" dirty="0"/>
              <a:t>) of </a:t>
            </a:r>
            <a:r>
              <a:rPr lang="nl-NL" dirty="0" err="1"/>
              <a:t>visual</a:t>
            </a:r>
            <a:r>
              <a:rPr lang="nl-NL" dirty="0"/>
              <a:t> art </a:t>
            </a:r>
            <a:r>
              <a:rPr lang="nl-NL" dirty="0" err="1"/>
              <a:t>and</a:t>
            </a:r>
            <a:r>
              <a:rPr lang="nl-NL" dirty="0"/>
              <a:t> design, </a:t>
            </a:r>
            <a:r>
              <a:rPr lang="nl-NL" dirty="0" err="1"/>
              <a:t>music</a:t>
            </a:r>
            <a:r>
              <a:rPr lang="nl-NL" dirty="0"/>
              <a:t>, dance </a:t>
            </a:r>
            <a:r>
              <a:rPr lang="nl-NL" dirty="0" err="1"/>
              <a:t>and</a:t>
            </a:r>
            <a:r>
              <a:rPr lang="nl-NL" dirty="0"/>
              <a:t> </a:t>
            </a:r>
            <a:r>
              <a:rPr lang="nl-NL" dirty="0" err="1"/>
              <a:t>theatre</a:t>
            </a:r>
            <a:r>
              <a:rPr lang="nl-NL" dirty="0"/>
              <a:t>. Using </a:t>
            </a:r>
            <a:r>
              <a:rPr lang="nl-NL" dirty="0" err="1"/>
              <a:t>six</a:t>
            </a:r>
            <a:r>
              <a:rPr lang="nl-NL" dirty="0"/>
              <a:t> </a:t>
            </a:r>
            <a:r>
              <a:rPr lang="nl-NL" dirty="0" err="1"/>
              <a:t>perspectives</a:t>
            </a:r>
            <a:r>
              <a:rPr lang="nl-NL" dirty="0"/>
              <a:t>, </a:t>
            </a:r>
            <a:r>
              <a:rPr lang="nl-NL" dirty="0" err="1"/>
              <a:t>students</a:t>
            </a:r>
            <a:r>
              <a:rPr lang="nl-NL" dirty="0"/>
              <a:t> </a:t>
            </a:r>
            <a:r>
              <a:rPr lang="nl-NL" dirty="0" err="1"/>
              <a:t>study</a:t>
            </a:r>
            <a:r>
              <a:rPr lang="nl-NL" dirty="0"/>
              <a:t> </a:t>
            </a:r>
            <a:r>
              <a:rPr lang="nl-NL" dirty="0" err="1"/>
              <a:t>six</a:t>
            </a:r>
            <a:r>
              <a:rPr lang="nl-NL" dirty="0"/>
              <a:t> time </a:t>
            </a:r>
            <a:r>
              <a:rPr lang="nl-NL" dirty="0" err="1"/>
              <a:t>periods</a:t>
            </a:r>
            <a:r>
              <a:rPr lang="nl-NL" dirty="0"/>
              <a:t>. In KUA, </a:t>
            </a:r>
            <a:r>
              <a:rPr lang="nl-NL" dirty="0" err="1"/>
              <a:t>pupils</a:t>
            </a:r>
            <a:r>
              <a:rPr lang="nl-NL" dirty="0"/>
              <a:t> take </a:t>
            </a:r>
            <a:r>
              <a:rPr lang="nl-NL" dirty="0" err="1"/>
              <a:t>central</a:t>
            </a:r>
            <a:r>
              <a:rPr lang="nl-NL" dirty="0"/>
              <a:t> </a:t>
            </a:r>
            <a:r>
              <a:rPr lang="nl-NL" dirty="0" err="1"/>
              <a:t>final</a:t>
            </a:r>
            <a:r>
              <a:rPr lang="nl-NL" dirty="0"/>
              <a:t> </a:t>
            </a:r>
            <a:r>
              <a:rPr lang="nl-NL" dirty="0" err="1"/>
              <a:t>exams</a:t>
            </a:r>
            <a:r>
              <a:rPr lang="nl-NL" dirty="0"/>
              <a:t> </a:t>
            </a:r>
            <a:r>
              <a:rPr lang="nl-NL" dirty="0" err="1"/>
              <a:t>and</a:t>
            </a:r>
            <a:r>
              <a:rPr lang="nl-NL" dirty="0"/>
              <a:t> </a:t>
            </a:r>
            <a:r>
              <a:rPr lang="nl-NL" dirty="0" err="1"/>
              <a:t>visit</a:t>
            </a:r>
            <a:r>
              <a:rPr lang="nl-NL" dirty="0"/>
              <a:t> museums. </a:t>
            </a:r>
          </a:p>
          <a:p>
            <a:pPr marL="0" indent="0">
              <a:lnSpc>
                <a:spcPct val="120000"/>
              </a:lnSpc>
              <a:spcBef>
                <a:spcPts val="0"/>
              </a:spcBef>
              <a:buNone/>
            </a:pPr>
            <a:endParaRPr lang="nl-NL" dirty="0"/>
          </a:p>
          <a:p>
            <a:pPr marL="0" indent="0">
              <a:lnSpc>
                <a:spcPct val="120000"/>
              </a:lnSpc>
              <a:spcBef>
                <a:spcPts val="0"/>
              </a:spcBef>
              <a:buNone/>
            </a:pPr>
            <a:r>
              <a:rPr lang="nl-NL" b="1" dirty="0"/>
              <a:t>‘Kunst beeldend’ (fine art) or ‘kunst drama’ (</a:t>
            </a:r>
            <a:r>
              <a:rPr lang="nl-NL" b="1" dirty="0" err="1"/>
              <a:t>theatre</a:t>
            </a:r>
            <a:r>
              <a:rPr lang="nl-NL" b="1" dirty="0"/>
              <a:t>)</a:t>
            </a:r>
          </a:p>
          <a:p>
            <a:pPr marL="0" indent="0">
              <a:lnSpc>
                <a:spcPct val="120000"/>
              </a:lnSpc>
              <a:spcBef>
                <a:spcPts val="0"/>
              </a:spcBef>
              <a:buNone/>
            </a:pPr>
            <a:r>
              <a:rPr lang="nl-NL" dirty="0" err="1"/>
              <a:t>Besides</a:t>
            </a:r>
            <a:r>
              <a:rPr lang="nl-NL" dirty="0"/>
              <a:t> KUA, </a:t>
            </a:r>
            <a:r>
              <a:rPr lang="nl-NL" dirty="0" err="1"/>
              <a:t>pupils</a:t>
            </a:r>
            <a:r>
              <a:rPr lang="nl-NL" dirty="0"/>
              <a:t> </a:t>
            </a:r>
            <a:r>
              <a:rPr lang="nl-NL" dirty="0" err="1"/>
              <a:t>also</a:t>
            </a:r>
            <a:r>
              <a:rPr lang="nl-NL" dirty="0"/>
              <a:t> do practical school </a:t>
            </a:r>
            <a:r>
              <a:rPr lang="nl-NL" dirty="0" err="1"/>
              <a:t>exams</a:t>
            </a:r>
            <a:r>
              <a:rPr lang="nl-NL" dirty="0"/>
              <a:t> in </a:t>
            </a:r>
            <a:r>
              <a:rPr lang="nl-NL" dirty="0" err="1"/>
              <a:t>one</a:t>
            </a:r>
            <a:r>
              <a:rPr lang="nl-NL" dirty="0"/>
              <a:t> discipline in </a:t>
            </a:r>
            <a:r>
              <a:rPr lang="nl-NL" dirty="0" err="1"/>
              <a:t>which</a:t>
            </a:r>
            <a:r>
              <a:rPr lang="nl-NL" dirty="0"/>
              <a:t> </a:t>
            </a:r>
            <a:r>
              <a:rPr lang="nl-NL" dirty="0" err="1"/>
              <a:t>pupils</a:t>
            </a:r>
            <a:r>
              <a:rPr lang="nl-NL" dirty="0"/>
              <a:t> produce </a:t>
            </a:r>
            <a:r>
              <a:rPr lang="nl-NL" dirty="0" err="1"/>
              <a:t>their</a:t>
            </a:r>
            <a:r>
              <a:rPr lang="nl-NL" dirty="0"/>
              <a:t> </a:t>
            </a:r>
            <a:r>
              <a:rPr lang="nl-NL" dirty="0" err="1"/>
              <a:t>own</a:t>
            </a:r>
            <a:r>
              <a:rPr lang="nl-NL" dirty="0"/>
              <a:t> art. These practical </a:t>
            </a:r>
            <a:r>
              <a:rPr lang="nl-NL" dirty="0" err="1"/>
              <a:t>assignments</a:t>
            </a:r>
            <a:r>
              <a:rPr lang="nl-NL" dirty="0"/>
              <a:t> </a:t>
            </a:r>
            <a:r>
              <a:rPr lang="nl-NL" dirty="0" err="1"/>
              <a:t>involve</a:t>
            </a:r>
            <a:r>
              <a:rPr lang="nl-NL" dirty="0"/>
              <a:t> </a:t>
            </a:r>
            <a:r>
              <a:rPr lang="nl-NL" dirty="0" err="1"/>
              <a:t>both</a:t>
            </a:r>
            <a:r>
              <a:rPr lang="nl-NL" dirty="0"/>
              <a:t> </a:t>
            </a:r>
            <a:r>
              <a:rPr lang="nl-NL" dirty="0" err="1"/>
              <a:t>the</a:t>
            </a:r>
            <a:r>
              <a:rPr lang="nl-NL" dirty="0"/>
              <a:t> </a:t>
            </a:r>
            <a:r>
              <a:rPr lang="nl-NL" dirty="0" err="1"/>
              <a:t>work</a:t>
            </a:r>
            <a:r>
              <a:rPr lang="nl-NL" dirty="0"/>
              <a:t> </a:t>
            </a:r>
            <a:r>
              <a:rPr lang="nl-NL" dirty="0" err="1"/>
              <a:t>and</a:t>
            </a:r>
            <a:r>
              <a:rPr lang="nl-NL" dirty="0"/>
              <a:t> </a:t>
            </a:r>
            <a:r>
              <a:rPr lang="nl-NL" dirty="0" err="1"/>
              <a:t>the</a:t>
            </a:r>
            <a:r>
              <a:rPr lang="nl-NL" dirty="0"/>
              <a:t> </a:t>
            </a:r>
            <a:r>
              <a:rPr lang="nl-NL" dirty="0" err="1"/>
              <a:t>process</a:t>
            </a:r>
            <a:r>
              <a:rPr lang="nl-NL" dirty="0"/>
              <a:t> </a:t>
            </a:r>
            <a:r>
              <a:rPr lang="nl-NL" dirty="0" err="1"/>
              <a:t>leading</a:t>
            </a:r>
            <a:r>
              <a:rPr lang="nl-NL" dirty="0"/>
              <a:t> up </a:t>
            </a:r>
            <a:r>
              <a:rPr lang="nl-NL" dirty="0" err="1"/>
              <a:t>to</a:t>
            </a:r>
            <a:r>
              <a:rPr lang="nl-NL" dirty="0"/>
              <a:t> </a:t>
            </a:r>
            <a:r>
              <a:rPr lang="nl-NL" dirty="0" err="1"/>
              <a:t>it</a:t>
            </a:r>
            <a:r>
              <a:rPr lang="nl-NL" dirty="0"/>
              <a:t>, as well as </a:t>
            </a:r>
            <a:r>
              <a:rPr lang="nl-NL" dirty="0" err="1"/>
              <a:t>the</a:t>
            </a:r>
            <a:r>
              <a:rPr lang="nl-NL" dirty="0"/>
              <a:t> </a:t>
            </a:r>
            <a:r>
              <a:rPr lang="nl-NL" dirty="0" err="1"/>
              <a:t>accompanying</a:t>
            </a:r>
            <a:r>
              <a:rPr lang="nl-NL" dirty="0"/>
              <a:t> subject-</a:t>
            </a:r>
            <a:r>
              <a:rPr lang="nl-NL" dirty="0" err="1"/>
              <a:t>specific</a:t>
            </a:r>
            <a:r>
              <a:rPr lang="nl-NL" dirty="0"/>
              <a:t> analysis.</a:t>
            </a:r>
          </a:p>
        </p:txBody>
      </p:sp>
      <p:sp>
        <p:nvSpPr>
          <p:cNvPr id="4" name="Rectangle 3">
            <a:extLst>
              <a:ext uri="{FF2B5EF4-FFF2-40B4-BE49-F238E27FC236}">
                <a16:creationId xmlns:a16="http://schemas.microsoft.com/office/drawing/2014/main" id="{9BD5118A-4684-0444-8919-B12092A8FE1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C58BF7C5-8F5A-BD47-85A0-8E598EA12B9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720F16A2-2225-6046-A28F-B4DB1A268EF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77F2152-84DC-AA4C-91FE-1D14E726AB7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FEC92D7-AC2B-ED47-B92E-CAC310A89012}"/>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A7466BD3-F8CC-F843-9461-1A2FFB61133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DAE1DC4A-B664-7A4B-82F0-34DA9BE0DA2B}"/>
              </a:ext>
            </a:extLst>
          </p:cNvPr>
          <p:cNvPicPr>
            <a:picLocks noChangeAspect="1"/>
          </p:cNvPicPr>
          <p:nvPr/>
        </p:nvPicPr>
        <p:blipFill>
          <a:blip r:embed="rId4"/>
          <a:stretch>
            <a:fillRect/>
          </a:stretch>
        </p:blipFill>
        <p:spPr>
          <a:xfrm>
            <a:off x="452893" y="1145536"/>
            <a:ext cx="2544064" cy="3392085"/>
          </a:xfrm>
          <a:prstGeom prst="rect">
            <a:avLst/>
          </a:prstGeom>
        </p:spPr>
      </p:pic>
      <p:pic>
        <p:nvPicPr>
          <p:cNvPr id="11" name="Afbeelding 10">
            <a:extLst>
              <a:ext uri="{FF2B5EF4-FFF2-40B4-BE49-F238E27FC236}">
                <a16:creationId xmlns:a16="http://schemas.microsoft.com/office/drawing/2014/main" id="{05598F89-A563-884D-B4E1-159DF14734C1}"/>
              </a:ext>
            </a:extLst>
          </p:cNvPr>
          <p:cNvPicPr>
            <a:picLocks noChangeAspect="1"/>
          </p:cNvPicPr>
          <p:nvPr/>
        </p:nvPicPr>
        <p:blipFill>
          <a:blip r:embed="rId5"/>
          <a:stretch>
            <a:fillRect/>
          </a:stretch>
        </p:blipFill>
        <p:spPr>
          <a:xfrm>
            <a:off x="3260391" y="1166502"/>
            <a:ext cx="2586120" cy="3448160"/>
          </a:xfrm>
          <a:prstGeom prst="rect">
            <a:avLst/>
          </a:prstGeom>
        </p:spPr>
      </p:pic>
      <p:pic>
        <p:nvPicPr>
          <p:cNvPr id="12" name="Afbeelding 11">
            <a:extLst>
              <a:ext uri="{FF2B5EF4-FFF2-40B4-BE49-F238E27FC236}">
                <a16:creationId xmlns:a16="http://schemas.microsoft.com/office/drawing/2014/main" id="{5F9F54B2-CDDA-4B41-B1F9-8C48D127567D}"/>
              </a:ext>
            </a:extLst>
          </p:cNvPr>
          <p:cNvPicPr>
            <a:picLocks noChangeAspect="1"/>
          </p:cNvPicPr>
          <p:nvPr/>
        </p:nvPicPr>
        <p:blipFill>
          <a:blip r:embed="rId6"/>
          <a:stretch>
            <a:fillRect/>
          </a:stretch>
        </p:blipFill>
        <p:spPr>
          <a:xfrm>
            <a:off x="6109945" y="1157638"/>
            <a:ext cx="2547272" cy="3396363"/>
          </a:xfrm>
          <a:prstGeom prst="rect">
            <a:avLst/>
          </a:prstGeom>
        </p:spPr>
      </p:pic>
    </p:spTree>
    <p:extLst>
      <p:ext uri="{BB962C8B-B14F-4D97-AF65-F5344CB8AC3E}">
        <p14:creationId xmlns:p14="http://schemas.microsoft.com/office/powerpoint/2010/main" val="41195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r>
              <a:rPr lang="nl-NL" dirty="0"/>
              <a:t>BECO EN ECO           		</a:t>
            </a:r>
            <a:r>
              <a:rPr lang="nl-NL" i="1" dirty="0"/>
              <a:t>BECO AND ECO</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p:txBody>
          <a:bodyPr numCol="2" spcCol="360000">
            <a:normAutofit fontScale="62500" lnSpcReduction="20000"/>
          </a:bodyPr>
          <a:lstStyle/>
          <a:p>
            <a:pPr marL="0" indent="0">
              <a:lnSpc>
                <a:spcPct val="120000"/>
              </a:lnSpc>
              <a:spcBef>
                <a:spcPts val="0"/>
              </a:spcBef>
              <a:buNone/>
            </a:pPr>
            <a:r>
              <a:rPr lang="nl-NL" b="1" dirty="0"/>
              <a:t>Economie</a:t>
            </a:r>
          </a:p>
          <a:p>
            <a:pPr marL="0" indent="0">
              <a:lnSpc>
                <a:spcPct val="120000"/>
              </a:lnSpc>
              <a:spcBef>
                <a:spcPts val="0"/>
              </a:spcBef>
              <a:buNone/>
            </a:pPr>
            <a:r>
              <a:rPr lang="nl-NL" dirty="0"/>
              <a:t>Het gaat over internationale handel, werkgelegenheid, inflatie, vraag en aanbod enz. vanuit het oogpunt van de regering, maar ook vanuit het oogpunt van Nederland of Europa. </a:t>
            </a:r>
          </a:p>
          <a:p>
            <a:pPr marL="0" indent="0">
              <a:lnSpc>
                <a:spcPct val="120000"/>
              </a:lnSpc>
              <a:spcBef>
                <a:spcPts val="0"/>
              </a:spcBef>
              <a:buNone/>
            </a:pPr>
            <a:endParaRPr lang="nl-NL" dirty="0"/>
          </a:p>
          <a:p>
            <a:pPr marL="0" indent="0">
              <a:lnSpc>
                <a:spcPct val="120000"/>
              </a:lnSpc>
              <a:spcBef>
                <a:spcPts val="0"/>
              </a:spcBef>
              <a:buNone/>
            </a:pPr>
            <a:r>
              <a:rPr lang="nl-NL" dirty="0"/>
              <a:t>Thema’s die behandeld worden zijn: </a:t>
            </a:r>
          </a:p>
          <a:p>
            <a:pPr>
              <a:lnSpc>
                <a:spcPct val="120000"/>
              </a:lnSpc>
              <a:spcBef>
                <a:spcPts val="0"/>
              </a:spcBef>
            </a:pPr>
            <a:r>
              <a:rPr lang="nl-NL" dirty="0"/>
              <a:t>Macro economie</a:t>
            </a:r>
          </a:p>
          <a:p>
            <a:pPr>
              <a:lnSpc>
                <a:spcPct val="120000"/>
              </a:lnSpc>
              <a:spcBef>
                <a:spcPts val="0"/>
              </a:spcBef>
            </a:pPr>
            <a:r>
              <a:rPr lang="nl-NL" dirty="0"/>
              <a:t>Inkomsten en uitgave van de overheid</a:t>
            </a:r>
          </a:p>
          <a:p>
            <a:pPr>
              <a:lnSpc>
                <a:spcPct val="120000"/>
              </a:lnSpc>
              <a:spcBef>
                <a:spcPts val="0"/>
              </a:spcBef>
            </a:pPr>
            <a:r>
              <a:rPr lang="nl-NL" dirty="0"/>
              <a:t>Oorzaken van werkeloosheid</a:t>
            </a:r>
          </a:p>
          <a:p>
            <a:pPr>
              <a:lnSpc>
                <a:spcPct val="120000"/>
              </a:lnSpc>
              <a:spcBef>
                <a:spcPts val="0"/>
              </a:spcBef>
            </a:pPr>
            <a:r>
              <a:rPr lang="nl-NL" dirty="0"/>
              <a:t>Voorkomen van inflatie</a:t>
            </a:r>
          </a:p>
          <a:p>
            <a:pPr>
              <a:lnSpc>
                <a:spcPct val="120000"/>
              </a:lnSpc>
              <a:spcBef>
                <a:spcPts val="0"/>
              </a:spcBef>
            </a:pPr>
            <a:r>
              <a:rPr lang="nl-NL" dirty="0"/>
              <a:t>Gedrag van consumenten</a:t>
            </a:r>
          </a:p>
          <a:p>
            <a:pPr marL="0" indent="0">
              <a:lnSpc>
                <a:spcPct val="120000"/>
              </a:lnSpc>
              <a:spcBef>
                <a:spcPts val="0"/>
              </a:spcBef>
              <a:buNone/>
            </a:pPr>
            <a:endParaRPr lang="nl-NL" dirty="0"/>
          </a:p>
          <a:p>
            <a:pPr marL="0" indent="0">
              <a:lnSpc>
                <a:spcPct val="120000"/>
              </a:lnSpc>
              <a:spcBef>
                <a:spcPts val="0"/>
              </a:spcBef>
              <a:buNone/>
            </a:pPr>
            <a:r>
              <a:rPr lang="nl-NL" b="1" u="sng" dirty="0"/>
              <a:t>70% theorie 30% rekenen</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b="1" dirty="0" err="1"/>
              <a:t>Economy</a:t>
            </a:r>
            <a:endParaRPr lang="nl-NL" b="1" dirty="0"/>
          </a:p>
          <a:p>
            <a:pPr marL="0" indent="0">
              <a:lnSpc>
                <a:spcPct val="120000"/>
              </a:lnSpc>
              <a:spcBef>
                <a:spcPts val="0"/>
              </a:spcBef>
              <a:buNone/>
            </a:pPr>
            <a:r>
              <a:rPr lang="nl-NL" dirty="0"/>
              <a:t>It deals </a:t>
            </a:r>
            <a:r>
              <a:rPr lang="nl-NL" dirty="0" err="1"/>
              <a:t>with</a:t>
            </a:r>
            <a:r>
              <a:rPr lang="nl-NL" dirty="0"/>
              <a:t> </a:t>
            </a:r>
            <a:r>
              <a:rPr lang="nl-NL" dirty="0" err="1"/>
              <a:t>international</a:t>
            </a:r>
            <a:r>
              <a:rPr lang="nl-NL" dirty="0"/>
              <a:t> </a:t>
            </a:r>
            <a:r>
              <a:rPr lang="nl-NL" dirty="0" err="1"/>
              <a:t>trade</a:t>
            </a:r>
            <a:r>
              <a:rPr lang="nl-NL" dirty="0"/>
              <a:t>, </a:t>
            </a:r>
            <a:r>
              <a:rPr lang="nl-NL" dirty="0" err="1"/>
              <a:t>employment</a:t>
            </a:r>
            <a:r>
              <a:rPr lang="nl-NL" dirty="0"/>
              <a:t>, </a:t>
            </a:r>
            <a:r>
              <a:rPr lang="nl-NL" dirty="0" err="1"/>
              <a:t>inflation</a:t>
            </a:r>
            <a:r>
              <a:rPr lang="nl-NL" dirty="0"/>
              <a:t>, </a:t>
            </a:r>
            <a:r>
              <a:rPr lang="nl-NL" dirty="0" err="1"/>
              <a:t>supply</a:t>
            </a:r>
            <a:r>
              <a:rPr lang="nl-NL" dirty="0"/>
              <a:t> </a:t>
            </a:r>
            <a:r>
              <a:rPr lang="nl-NL" dirty="0" err="1"/>
              <a:t>and</a:t>
            </a:r>
            <a:r>
              <a:rPr lang="nl-NL" dirty="0"/>
              <a:t> </a:t>
            </a:r>
            <a:r>
              <a:rPr lang="nl-NL" dirty="0" err="1"/>
              <a:t>demand</a:t>
            </a:r>
            <a:r>
              <a:rPr lang="nl-NL" dirty="0"/>
              <a:t>, etc. </a:t>
            </a:r>
            <a:r>
              <a:rPr lang="nl-NL" dirty="0" err="1"/>
              <a:t>from</a:t>
            </a:r>
            <a:r>
              <a:rPr lang="nl-NL" dirty="0"/>
              <a:t> </a:t>
            </a:r>
            <a:r>
              <a:rPr lang="nl-NL" dirty="0" err="1"/>
              <a:t>the</a:t>
            </a:r>
            <a:r>
              <a:rPr lang="nl-NL" dirty="0"/>
              <a:t> </a:t>
            </a:r>
            <a:r>
              <a:rPr lang="nl-NL" dirty="0" err="1"/>
              <a:t>government's</a:t>
            </a:r>
            <a:r>
              <a:rPr lang="nl-NL" dirty="0"/>
              <a:t> point of view, but </a:t>
            </a:r>
            <a:r>
              <a:rPr lang="nl-NL" dirty="0" err="1"/>
              <a:t>also</a:t>
            </a:r>
            <a:r>
              <a:rPr lang="nl-NL" dirty="0"/>
              <a:t> </a:t>
            </a:r>
            <a:r>
              <a:rPr lang="nl-NL" dirty="0" err="1"/>
              <a:t>from</a:t>
            </a:r>
            <a:r>
              <a:rPr lang="nl-NL" dirty="0"/>
              <a:t> </a:t>
            </a:r>
            <a:r>
              <a:rPr lang="nl-NL" dirty="0" err="1"/>
              <a:t>the</a:t>
            </a:r>
            <a:r>
              <a:rPr lang="nl-NL" dirty="0"/>
              <a:t> point of view of </a:t>
            </a:r>
            <a:r>
              <a:rPr lang="nl-NL" dirty="0" err="1"/>
              <a:t>the</a:t>
            </a:r>
            <a:r>
              <a:rPr lang="nl-NL" dirty="0"/>
              <a:t> Netherlands or Europe. </a:t>
            </a:r>
          </a:p>
          <a:p>
            <a:pPr marL="0" indent="0">
              <a:lnSpc>
                <a:spcPct val="120000"/>
              </a:lnSpc>
              <a:spcBef>
                <a:spcPts val="0"/>
              </a:spcBef>
              <a:buNone/>
            </a:pPr>
            <a:endParaRPr lang="nl-NL" dirty="0"/>
          </a:p>
          <a:p>
            <a:pPr marL="0" indent="0">
              <a:lnSpc>
                <a:spcPct val="120000"/>
              </a:lnSpc>
              <a:spcBef>
                <a:spcPts val="0"/>
              </a:spcBef>
              <a:buNone/>
            </a:pPr>
            <a:r>
              <a:rPr lang="nl-NL" dirty="0" err="1"/>
              <a:t>Themes</a:t>
            </a:r>
            <a:r>
              <a:rPr lang="nl-NL" dirty="0"/>
              <a:t> </a:t>
            </a:r>
            <a:r>
              <a:rPr lang="nl-NL" dirty="0" err="1"/>
              <a:t>covered</a:t>
            </a:r>
            <a:r>
              <a:rPr lang="nl-NL" dirty="0"/>
              <a:t> are: </a:t>
            </a:r>
          </a:p>
          <a:p>
            <a:pPr>
              <a:lnSpc>
                <a:spcPct val="120000"/>
              </a:lnSpc>
              <a:spcBef>
                <a:spcPts val="0"/>
              </a:spcBef>
            </a:pPr>
            <a:r>
              <a:rPr lang="nl-NL" dirty="0" err="1"/>
              <a:t>Macroeconomics</a:t>
            </a:r>
            <a:endParaRPr lang="nl-NL" dirty="0"/>
          </a:p>
          <a:p>
            <a:pPr>
              <a:lnSpc>
                <a:spcPct val="120000"/>
              </a:lnSpc>
              <a:spcBef>
                <a:spcPts val="0"/>
              </a:spcBef>
            </a:pPr>
            <a:r>
              <a:rPr lang="nl-NL" dirty="0" err="1"/>
              <a:t>Government</a:t>
            </a:r>
            <a:r>
              <a:rPr lang="nl-NL" dirty="0"/>
              <a:t> </a:t>
            </a:r>
            <a:r>
              <a:rPr lang="nl-NL" dirty="0" err="1"/>
              <a:t>income</a:t>
            </a:r>
            <a:r>
              <a:rPr lang="nl-NL" dirty="0"/>
              <a:t> </a:t>
            </a:r>
            <a:r>
              <a:rPr lang="nl-NL" dirty="0" err="1"/>
              <a:t>and</a:t>
            </a:r>
            <a:r>
              <a:rPr lang="nl-NL" dirty="0"/>
              <a:t> </a:t>
            </a:r>
            <a:r>
              <a:rPr lang="nl-NL" dirty="0" err="1"/>
              <a:t>expenditure</a:t>
            </a:r>
            <a:endParaRPr lang="nl-NL" dirty="0"/>
          </a:p>
          <a:p>
            <a:pPr>
              <a:lnSpc>
                <a:spcPct val="120000"/>
              </a:lnSpc>
              <a:spcBef>
                <a:spcPts val="0"/>
              </a:spcBef>
            </a:pPr>
            <a:r>
              <a:rPr lang="nl-NL" dirty="0" err="1"/>
              <a:t>Causes</a:t>
            </a:r>
            <a:r>
              <a:rPr lang="nl-NL" dirty="0"/>
              <a:t> of </a:t>
            </a:r>
            <a:r>
              <a:rPr lang="nl-NL" dirty="0" err="1"/>
              <a:t>unemployment</a:t>
            </a:r>
            <a:endParaRPr lang="nl-NL" dirty="0"/>
          </a:p>
          <a:p>
            <a:pPr>
              <a:lnSpc>
                <a:spcPct val="120000"/>
              </a:lnSpc>
              <a:spcBef>
                <a:spcPts val="0"/>
              </a:spcBef>
            </a:pPr>
            <a:r>
              <a:rPr lang="nl-NL" dirty="0" err="1"/>
              <a:t>Occurrence</a:t>
            </a:r>
            <a:r>
              <a:rPr lang="nl-NL" dirty="0"/>
              <a:t> of </a:t>
            </a:r>
            <a:r>
              <a:rPr lang="nl-NL" dirty="0" err="1"/>
              <a:t>inflation</a:t>
            </a:r>
            <a:endParaRPr lang="nl-NL" dirty="0"/>
          </a:p>
          <a:p>
            <a:pPr>
              <a:lnSpc>
                <a:spcPct val="120000"/>
              </a:lnSpc>
              <a:spcBef>
                <a:spcPts val="0"/>
              </a:spcBef>
            </a:pPr>
            <a:r>
              <a:rPr lang="nl-NL" dirty="0"/>
              <a:t>Consumer </a:t>
            </a:r>
            <a:r>
              <a:rPr lang="nl-NL" dirty="0" err="1"/>
              <a:t>behaviour</a:t>
            </a:r>
            <a:endParaRPr lang="nl-NL" dirty="0"/>
          </a:p>
          <a:p>
            <a:pPr marL="0" indent="0">
              <a:lnSpc>
                <a:spcPct val="120000"/>
              </a:lnSpc>
              <a:spcBef>
                <a:spcPts val="0"/>
              </a:spcBef>
              <a:buNone/>
            </a:pPr>
            <a:endParaRPr lang="nl-NL" dirty="0"/>
          </a:p>
          <a:p>
            <a:pPr marL="0" indent="0">
              <a:lnSpc>
                <a:spcPct val="120000"/>
              </a:lnSpc>
              <a:spcBef>
                <a:spcPts val="0"/>
              </a:spcBef>
              <a:buNone/>
            </a:pPr>
            <a:r>
              <a:rPr lang="nl-NL" b="1" u="sng" dirty="0"/>
              <a:t>70% </a:t>
            </a:r>
            <a:r>
              <a:rPr lang="nl-NL" b="1" u="sng" dirty="0" err="1"/>
              <a:t>theory</a:t>
            </a:r>
            <a:r>
              <a:rPr lang="nl-NL" b="1" u="sng" dirty="0"/>
              <a:t> 30% </a:t>
            </a:r>
            <a:r>
              <a:rPr lang="nl-NL" b="1" u="sng" dirty="0" err="1"/>
              <a:t>arithmetic</a:t>
            </a:r>
            <a:endParaRPr lang="nl-NL" b="1" u="sng" dirty="0"/>
          </a:p>
        </p:txBody>
      </p:sp>
      <p:sp>
        <p:nvSpPr>
          <p:cNvPr id="4" name="Rectangle 3">
            <a:extLst>
              <a:ext uri="{FF2B5EF4-FFF2-40B4-BE49-F238E27FC236}">
                <a16:creationId xmlns:a16="http://schemas.microsoft.com/office/drawing/2014/main" id="{0B2776A9-C9CA-1C45-AFD2-F10400EFCE9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B25C757B-1B03-B049-BCE8-39C0506AB00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1B105F3F-34F3-9B4D-8EBA-76CC49104C2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E300590B-C8D8-284B-8527-96F9B1CB1D3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EAD6F482-F35B-594D-B77D-743E4B6FF3D6}"/>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1F62D32A-8837-3B4B-BEAC-F9A8999E12E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7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p:txBody>
          <a:bodyPr numCol="2" spcCol="360000">
            <a:normAutofit fontScale="62500" lnSpcReduction="20000"/>
          </a:bodyPr>
          <a:lstStyle/>
          <a:p>
            <a:pPr marL="0" indent="0">
              <a:lnSpc>
                <a:spcPct val="120000"/>
              </a:lnSpc>
              <a:spcBef>
                <a:spcPts val="0"/>
              </a:spcBef>
              <a:buNone/>
            </a:pPr>
            <a:r>
              <a:rPr lang="nl-NL" b="1" dirty="0"/>
              <a:t>Bedrijfseconomie</a:t>
            </a:r>
          </a:p>
          <a:p>
            <a:pPr marL="0" indent="0">
              <a:lnSpc>
                <a:spcPct val="120000"/>
              </a:lnSpc>
              <a:spcBef>
                <a:spcPts val="0"/>
              </a:spcBef>
              <a:buNone/>
            </a:pPr>
            <a:endParaRPr lang="nl-NL" b="1" dirty="0"/>
          </a:p>
          <a:p>
            <a:pPr marL="0" indent="0">
              <a:lnSpc>
                <a:spcPct val="120000"/>
              </a:lnSpc>
              <a:spcBef>
                <a:spcPts val="0"/>
              </a:spcBef>
              <a:buNone/>
            </a:pPr>
            <a:r>
              <a:rPr lang="nl-NL" dirty="0"/>
              <a:t>Dit onderwerp bestaat uit drie delen: </a:t>
            </a:r>
          </a:p>
          <a:p>
            <a:pPr marL="457200" indent="-457200">
              <a:lnSpc>
                <a:spcPct val="120000"/>
              </a:lnSpc>
              <a:spcBef>
                <a:spcPts val="0"/>
              </a:spcBef>
              <a:buFont typeface="+mj-lt"/>
              <a:buAutoNum type="arabicPeriod"/>
            </a:pPr>
            <a:r>
              <a:rPr lang="nl-NL" dirty="0"/>
              <a:t>bedrijfseconomie; het oefenen van financiële, juridische en economische situaties alsof je de manager bent.</a:t>
            </a:r>
          </a:p>
          <a:p>
            <a:pPr marL="457200" indent="-457200">
              <a:lnSpc>
                <a:spcPct val="120000"/>
              </a:lnSpc>
              <a:spcBef>
                <a:spcPts val="0"/>
              </a:spcBef>
              <a:buFont typeface="+mj-lt"/>
              <a:buAutoNum type="arabicPeriod"/>
            </a:pPr>
            <a:r>
              <a:rPr lang="nl-NL" dirty="0"/>
              <a:t>Financiële zelfredzaamheid; hoe kun je je als zelfstandig burger financieel redden? Het gaat over hypotheken, alimentatie, sparen en samenlevingsvormen zoals het huwelijk.</a:t>
            </a:r>
          </a:p>
          <a:p>
            <a:pPr marL="457200" indent="-457200">
              <a:lnSpc>
                <a:spcPct val="120000"/>
              </a:lnSpc>
              <a:spcBef>
                <a:spcPts val="0"/>
              </a:spcBef>
              <a:buFont typeface="+mj-lt"/>
              <a:buAutoNum type="arabicPeriod"/>
            </a:pPr>
            <a:r>
              <a:rPr lang="nl-NL" dirty="0"/>
              <a:t>ondernemerschap; alles over het starten van een eigen bedrijf en besluitvorming</a:t>
            </a:r>
          </a:p>
          <a:p>
            <a:pPr marL="0" indent="0">
              <a:lnSpc>
                <a:spcPct val="120000"/>
              </a:lnSpc>
              <a:spcBef>
                <a:spcPts val="0"/>
              </a:spcBef>
              <a:buNone/>
            </a:pPr>
            <a:endParaRPr lang="nl-NL" dirty="0"/>
          </a:p>
          <a:p>
            <a:pPr marL="0" indent="0">
              <a:lnSpc>
                <a:spcPct val="120000"/>
              </a:lnSpc>
              <a:spcBef>
                <a:spcPts val="0"/>
              </a:spcBef>
              <a:buNone/>
            </a:pPr>
            <a:r>
              <a:rPr lang="nl-NL" b="1" u="sng" dirty="0"/>
              <a:t>20% theorie 80% rekenen</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b="1" dirty="0"/>
              <a:t>Business </a:t>
            </a:r>
            <a:r>
              <a:rPr lang="nl-NL" b="1" dirty="0" err="1"/>
              <a:t>Economics</a:t>
            </a:r>
            <a:endParaRPr lang="nl-NL" b="1" dirty="0"/>
          </a:p>
          <a:p>
            <a:pPr marL="0" indent="0">
              <a:lnSpc>
                <a:spcPct val="120000"/>
              </a:lnSpc>
              <a:spcBef>
                <a:spcPts val="0"/>
              </a:spcBef>
              <a:buNone/>
            </a:pPr>
            <a:endParaRPr lang="nl-NL" b="1" dirty="0"/>
          </a:p>
          <a:p>
            <a:pPr marL="0" indent="0">
              <a:lnSpc>
                <a:spcPct val="120000"/>
              </a:lnSpc>
              <a:spcBef>
                <a:spcPts val="0"/>
              </a:spcBef>
              <a:buNone/>
            </a:pPr>
            <a:r>
              <a:rPr lang="nl-NL" dirty="0" err="1"/>
              <a:t>This</a:t>
            </a:r>
            <a:r>
              <a:rPr lang="nl-NL" dirty="0"/>
              <a:t> subject </a:t>
            </a:r>
            <a:r>
              <a:rPr lang="nl-NL" dirty="0" err="1"/>
              <a:t>consists</a:t>
            </a:r>
            <a:r>
              <a:rPr lang="nl-NL" dirty="0"/>
              <a:t> of </a:t>
            </a:r>
            <a:r>
              <a:rPr lang="nl-NL" dirty="0" err="1"/>
              <a:t>three</a:t>
            </a:r>
            <a:r>
              <a:rPr lang="nl-NL" dirty="0"/>
              <a:t> </a:t>
            </a:r>
            <a:r>
              <a:rPr lang="nl-NL" dirty="0" err="1"/>
              <a:t>parts</a:t>
            </a:r>
            <a:r>
              <a:rPr lang="nl-NL" dirty="0"/>
              <a:t>: </a:t>
            </a:r>
          </a:p>
          <a:p>
            <a:pPr marL="0" indent="0">
              <a:lnSpc>
                <a:spcPct val="120000"/>
              </a:lnSpc>
              <a:spcBef>
                <a:spcPts val="0"/>
              </a:spcBef>
              <a:buNone/>
            </a:pPr>
            <a:r>
              <a:rPr lang="nl-NL" dirty="0"/>
              <a:t>business </a:t>
            </a:r>
            <a:r>
              <a:rPr lang="nl-NL" dirty="0" err="1"/>
              <a:t>economics</a:t>
            </a:r>
            <a:r>
              <a:rPr lang="nl-NL" dirty="0"/>
              <a:t>; </a:t>
            </a:r>
            <a:r>
              <a:rPr lang="nl-NL" dirty="0" err="1"/>
              <a:t>practising</a:t>
            </a:r>
            <a:r>
              <a:rPr lang="nl-NL" dirty="0"/>
              <a:t> financial, </a:t>
            </a:r>
            <a:r>
              <a:rPr lang="nl-NL" dirty="0" err="1"/>
              <a:t>legal</a:t>
            </a:r>
            <a:r>
              <a:rPr lang="nl-NL" dirty="0"/>
              <a:t> </a:t>
            </a:r>
            <a:r>
              <a:rPr lang="nl-NL" dirty="0" err="1"/>
              <a:t>and</a:t>
            </a:r>
            <a:r>
              <a:rPr lang="nl-NL" dirty="0"/>
              <a:t> </a:t>
            </a:r>
            <a:r>
              <a:rPr lang="nl-NL" dirty="0" err="1"/>
              <a:t>economic</a:t>
            </a:r>
            <a:r>
              <a:rPr lang="nl-NL" dirty="0"/>
              <a:t> </a:t>
            </a:r>
            <a:r>
              <a:rPr lang="nl-NL" dirty="0" err="1"/>
              <a:t>situations</a:t>
            </a:r>
            <a:r>
              <a:rPr lang="nl-NL" dirty="0"/>
              <a:t> as </a:t>
            </a:r>
            <a:r>
              <a:rPr lang="nl-NL" dirty="0" err="1"/>
              <a:t>if</a:t>
            </a:r>
            <a:r>
              <a:rPr lang="nl-NL" dirty="0"/>
              <a:t> </a:t>
            </a:r>
            <a:r>
              <a:rPr lang="nl-NL" dirty="0" err="1"/>
              <a:t>you</a:t>
            </a:r>
            <a:r>
              <a:rPr lang="nl-NL" dirty="0"/>
              <a:t> </a:t>
            </a:r>
            <a:r>
              <a:rPr lang="nl-NL" dirty="0" err="1"/>
              <a:t>were</a:t>
            </a:r>
            <a:r>
              <a:rPr lang="nl-NL" dirty="0"/>
              <a:t> </a:t>
            </a:r>
            <a:r>
              <a:rPr lang="nl-NL" dirty="0" err="1"/>
              <a:t>the</a:t>
            </a:r>
            <a:r>
              <a:rPr lang="nl-NL" dirty="0"/>
              <a:t> manager.</a:t>
            </a:r>
          </a:p>
          <a:p>
            <a:pPr marL="0" indent="0">
              <a:lnSpc>
                <a:spcPct val="120000"/>
              </a:lnSpc>
              <a:spcBef>
                <a:spcPts val="0"/>
              </a:spcBef>
              <a:buNone/>
            </a:pPr>
            <a:r>
              <a:rPr lang="nl-NL" dirty="0"/>
              <a:t>financial </a:t>
            </a:r>
            <a:r>
              <a:rPr lang="nl-NL" dirty="0" err="1"/>
              <a:t>self-sufficiency</a:t>
            </a:r>
            <a:r>
              <a:rPr lang="nl-NL" dirty="0"/>
              <a:t>; </a:t>
            </a:r>
            <a:r>
              <a:rPr lang="nl-NL" dirty="0" err="1"/>
              <a:t>how</a:t>
            </a:r>
            <a:r>
              <a:rPr lang="nl-NL" dirty="0"/>
              <a:t> </a:t>
            </a:r>
            <a:r>
              <a:rPr lang="nl-NL" dirty="0" err="1"/>
              <a:t>to</a:t>
            </a:r>
            <a:r>
              <a:rPr lang="nl-NL" dirty="0"/>
              <a:t> manage </a:t>
            </a:r>
            <a:r>
              <a:rPr lang="nl-NL" dirty="0" err="1"/>
              <a:t>financially</a:t>
            </a:r>
            <a:r>
              <a:rPr lang="nl-NL" dirty="0"/>
              <a:t> as </a:t>
            </a:r>
            <a:r>
              <a:rPr lang="nl-NL" dirty="0" err="1"/>
              <a:t>an</a:t>
            </a:r>
            <a:r>
              <a:rPr lang="nl-NL" dirty="0"/>
              <a:t> independent </a:t>
            </a:r>
            <a:r>
              <a:rPr lang="nl-NL" dirty="0" err="1"/>
              <a:t>citizen</a:t>
            </a:r>
            <a:r>
              <a:rPr lang="nl-NL" dirty="0"/>
              <a:t>. It covers </a:t>
            </a:r>
            <a:r>
              <a:rPr lang="nl-NL" dirty="0" err="1"/>
              <a:t>mortgages</a:t>
            </a:r>
            <a:r>
              <a:rPr lang="nl-NL" dirty="0"/>
              <a:t>, </a:t>
            </a:r>
            <a:r>
              <a:rPr lang="nl-NL" dirty="0" err="1"/>
              <a:t>alimony</a:t>
            </a:r>
            <a:r>
              <a:rPr lang="nl-NL" dirty="0"/>
              <a:t>, </a:t>
            </a:r>
            <a:r>
              <a:rPr lang="nl-NL" dirty="0" err="1"/>
              <a:t>savings</a:t>
            </a:r>
            <a:r>
              <a:rPr lang="nl-NL" dirty="0"/>
              <a:t> </a:t>
            </a:r>
            <a:r>
              <a:rPr lang="nl-NL" dirty="0" err="1"/>
              <a:t>and</a:t>
            </a:r>
            <a:r>
              <a:rPr lang="nl-NL" dirty="0"/>
              <a:t> </a:t>
            </a:r>
            <a:r>
              <a:rPr lang="nl-NL" dirty="0" err="1"/>
              <a:t>forms</a:t>
            </a:r>
            <a:r>
              <a:rPr lang="nl-NL" dirty="0"/>
              <a:t> of </a:t>
            </a:r>
            <a:r>
              <a:rPr lang="nl-NL" dirty="0" err="1"/>
              <a:t>cohabitation</a:t>
            </a:r>
            <a:r>
              <a:rPr lang="nl-NL" dirty="0"/>
              <a:t> </a:t>
            </a:r>
            <a:r>
              <a:rPr lang="nl-NL" dirty="0" err="1"/>
              <a:t>such</a:t>
            </a:r>
            <a:r>
              <a:rPr lang="nl-NL" dirty="0"/>
              <a:t> as marriage.</a:t>
            </a:r>
          </a:p>
          <a:p>
            <a:pPr marL="0" indent="0">
              <a:lnSpc>
                <a:spcPct val="120000"/>
              </a:lnSpc>
              <a:spcBef>
                <a:spcPts val="0"/>
              </a:spcBef>
              <a:buNone/>
            </a:pPr>
            <a:r>
              <a:rPr lang="nl-NL" dirty="0" err="1"/>
              <a:t>entrepreneurship</a:t>
            </a:r>
            <a:r>
              <a:rPr lang="nl-NL" dirty="0"/>
              <a:t>; </a:t>
            </a:r>
            <a:r>
              <a:rPr lang="nl-NL" dirty="0" err="1"/>
              <a:t>all</a:t>
            </a:r>
            <a:r>
              <a:rPr lang="nl-NL" dirty="0"/>
              <a:t> </a:t>
            </a:r>
            <a:r>
              <a:rPr lang="nl-NL" dirty="0" err="1"/>
              <a:t>about</a:t>
            </a:r>
            <a:r>
              <a:rPr lang="nl-NL" dirty="0"/>
              <a:t> </a:t>
            </a:r>
            <a:r>
              <a:rPr lang="nl-NL" dirty="0" err="1"/>
              <a:t>starting</a:t>
            </a:r>
            <a:r>
              <a:rPr lang="nl-NL" dirty="0"/>
              <a:t> </a:t>
            </a:r>
            <a:r>
              <a:rPr lang="nl-NL" dirty="0" err="1"/>
              <a:t>your</a:t>
            </a:r>
            <a:r>
              <a:rPr lang="nl-NL" dirty="0"/>
              <a:t> </a:t>
            </a:r>
            <a:r>
              <a:rPr lang="nl-NL" dirty="0" err="1"/>
              <a:t>own</a:t>
            </a:r>
            <a:r>
              <a:rPr lang="nl-NL" dirty="0"/>
              <a:t> business </a:t>
            </a:r>
            <a:r>
              <a:rPr lang="nl-NL" dirty="0" err="1"/>
              <a:t>and</a:t>
            </a:r>
            <a:r>
              <a:rPr lang="nl-NL" dirty="0"/>
              <a:t> </a:t>
            </a:r>
            <a:r>
              <a:rPr lang="nl-NL" dirty="0" err="1"/>
              <a:t>decision</a:t>
            </a:r>
            <a:r>
              <a:rPr lang="nl-NL" dirty="0"/>
              <a:t>-making</a:t>
            </a:r>
          </a:p>
          <a:p>
            <a:pPr marL="0" indent="0">
              <a:lnSpc>
                <a:spcPct val="120000"/>
              </a:lnSpc>
              <a:spcBef>
                <a:spcPts val="0"/>
              </a:spcBef>
              <a:buNone/>
            </a:pPr>
            <a:endParaRPr lang="nl-NL" dirty="0"/>
          </a:p>
          <a:p>
            <a:pPr marL="0" indent="0">
              <a:lnSpc>
                <a:spcPct val="120000"/>
              </a:lnSpc>
              <a:spcBef>
                <a:spcPts val="0"/>
              </a:spcBef>
              <a:buNone/>
            </a:pPr>
            <a:r>
              <a:rPr lang="nl-NL" b="1" u="sng" dirty="0"/>
              <a:t>20% </a:t>
            </a:r>
            <a:r>
              <a:rPr lang="nl-NL" b="1" u="sng" dirty="0" err="1"/>
              <a:t>theory</a:t>
            </a:r>
            <a:r>
              <a:rPr lang="nl-NL" b="1" u="sng" dirty="0"/>
              <a:t> 80% </a:t>
            </a:r>
            <a:r>
              <a:rPr lang="nl-NL" b="1" u="sng" dirty="0" err="1"/>
              <a:t>arithmetic</a:t>
            </a:r>
            <a:endParaRPr lang="nl-NL" b="1" u="sng" dirty="0"/>
          </a:p>
        </p:txBody>
      </p:sp>
      <p:sp>
        <p:nvSpPr>
          <p:cNvPr id="4" name="Rectangle 3">
            <a:extLst>
              <a:ext uri="{FF2B5EF4-FFF2-40B4-BE49-F238E27FC236}">
                <a16:creationId xmlns:a16="http://schemas.microsoft.com/office/drawing/2014/main" id="{0B2776A9-C9CA-1C45-AFD2-F10400EFCE9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B25C757B-1B03-B049-BCE8-39C0506AB00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1B105F3F-34F3-9B4D-8EBA-76CC49104C2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E300590B-C8D8-284B-8527-96F9B1CB1D3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EAD6F482-F35B-594D-B77D-743E4B6FF3D6}"/>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1F62D32A-8837-3B4B-BEAC-F9A8999E12E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1" name="Titel 10">
            <a:extLst>
              <a:ext uri="{FF2B5EF4-FFF2-40B4-BE49-F238E27FC236}">
                <a16:creationId xmlns:a16="http://schemas.microsoft.com/office/drawing/2014/main" id="{DC0752E4-9FB7-BA4F-B012-C0F8B1D8BE31}"/>
              </a:ext>
            </a:extLst>
          </p:cNvPr>
          <p:cNvSpPr>
            <a:spLocks noGrp="1"/>
          </p:cNvSpPr>
          <p:nvPr>
            <p:ph type="title"/>
          </p:nvPr>
        </p:nvSpPr>
        <p:spPr/>
        <p:txBody>
          <a:bodyPr/>
          <a:lstStyle/>
          <a:p>
            <a:r>
              <a:rPr lang="nl-NL" dirty="0"/>
              <a:t>BECO EN ECO           		</a:t>
            </a:r>
            <a:r>
              <a:rPr lang="nl-NL" i="1" dirty="0"/>
              <a:t>BECO AND ECO</a:t>
            </a:r>
            <a:endParaRPr lang="nl-NL" dirty="0"/>
          </a:p>
        </p:txBody>
      </p:sp>
    </p:spTree>
    <p:extLst>
      <p:ext uri="{BB962C8B-B14F-4D97-AF65-F5344CB8AC3E}">
        <p14:creationId xmlns:p14="http://schemas.microsoft.com/office/powerpoint/2010/main" val="314204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r>
              <a:rPr lang="nl-NL" dirty="0"/>
              <a:t>GP, LOB, PWS</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452893" y="1157866"/>
            <a:ext cx="8451429" cy="3263504"/>
          </a:xfrm>
        </p:spPr>
        <p:txBody>
          <a:bodyPr numCol="2" spcCol="360000">
            <a:noAutofit/>
          </a:bodyPr>
          <a:lstStyle/>
          <a:p>
            <a:pPr marL="0" indent="0">
              <a:lnSpc>
                <a:spcPct val="120000"/>
              </a:lnSpc>
              <a:spcBef>
                <a:spcPts val="0"/>
              </a:spcBef>
              <a:buNone/>
            </a:pPr>
            <a:r>
              <a:rPr lang="nl-NL" sz="1100" b="1" dirty="0" err="1"/>
              <a:t>Loopbaanorientatie</a:t>
            </a:r>
            <a:r>
              <a:rPr lang="nl-NL" sz="1100" b="1" dirty="0"/>
              <a:t> en beroep</a:t>
            </a:r>
          </a:p>
          <a:p>
            <a:pPr marL="0" indent="0">
              <a:lnSpc>
                <a:spcPct val="120000"/>
              </a:lnSpc>
              <a:spcBef>
                <a:spcPts val="0"/>
              </a:spcBef>
              <a:buNone/>
            </a:pPr>
            <a:r>
              <a:rPr lang="nl-NL" sz="1100" dirty="0"/>
              <a:t>In dit vak krijg je geen lessen maar komt aan bod binnen en buiten het mentoruur. Je moet immers een leuke vervolgstudie gaan vinden.</a:t>
            </a:r>
          </a:p>
          <a:p>
            <a:pPr marL="0" indent="0">
              <a:lnSpc>
                <a:spcPct val="120000"/>
              </a:lnSpc>
              <a:spcBef>
                <a:spcPts val="0"/>
              </a:spcBef>
              <a:buNone/>
            </a:pPr>
            <a:endParaRPr lang="nl-NL" sz="1100" b="1" dirty="0"/>
          </a:p>
          <a:p>
            <a:pPr marL="0" indent="0">
              <a:lnSpc>
                <a:spcPct val="120000"/>
              </a:lnSpc>
              <a:spcBef>
                <a:spcPts val="0"/>
              </a:spcBef>
              <a:buNone/>
            </a:pPr>
            <a:r>
              <a:rPr lang="nl-NL" sz="1100" b="1" dirty="0"/>
              <a:t>Global </a:t>
            </a:r>
            <a:r>
              <a:rPr lang="nl-NL" sz="1100" b="1" dirty="0" err="1"/>
              <a:t>Perspectives</a:t>
            </a:r>
            <a:endParaRPr lang="nl-NL" sz="1100" b="1" dirty="0"/>
          </a:p>
          <a:p>
            <a:pPr marL="0" indent="0">
              <a:lnSpc>
                <a:spcPct val="120000"/>
              </a:lnSpc>
              <a:spcBef>
                <a:spcPts val="0"/>
              </a:spcBef>
              <a:buNone/>
            </a:pPr>
            <a:r>
              <a:rPr lang="nl-NL" sz="1100" dirty="0"/>
              <a:t>In dit vak leer je academische vaardigheden. Ook leer je hoe je informatie kunt waarderen en leer je om vanuit verschillende optieken naar een maatschappelijke casus te kijken. Dit vak geeft je de basis die je gaan helpen bij je PWS, vervolgopleiding en andere vakken. </a:t>
            </a:r>
          </a:p>
          <a:p>
            <a:pPr marL="0" indent="0">
              <a:lnSpc>
                <a:spcPct val="120000"/>
              </a:lnSpc>
              <a:spcBef>
                <a:spcPts val="0"/>
              </a:spcBef>
              <a:buNone/>
            </a:pPr>
            <a:endParaRPr lang="nl-NL" sz="1100" dirty="0"/>
          </a:p>
          <a:p>
            <a:pPr marL="0" indent="0">
              <a:lnSpc>
                <a:spcPct val="120000"/>
              </a:lnSpc>
              <a:spcBef>
                <a:spcPts val="0"/>
              </a:spcBef>
              <a:buNone/>
            </a:pPr>
            <a:r>
              <a:rPr lang="nl-NL" sz="1100" b="1" dirty="0"/>
              <a:t>Profielwerkstuk</a:t>
            </a:r>
          </a:p>
          <a:p>
            <a:pPr marL="0" indent="0">
              <a:lnSpc>
                <a:spcPct val="120000"/>
              </a:lnSpc>
              <a:spcBef>
                <a:spcPts val="0"/>
              </a:spcBef>
              <a:buNone/>
            </a:pPr>
            <a:r>
              <a:rPr lang="nl-NL" sz="1100" dirty="0"/>
              <a:t>In het examenjaar moeten leerlingen een eigen onderzoek doen (praktisch en/of theoretisch). Hiervoor zullen ze in duo’s buiten de lessen om 80 SLU besteden. Leerlingen starten met hun PWS in de laatste periode van GP.</a:t>
            </a:r>
          </a:p>
          <a:p>
            <a:pPr marL="0" indent="0">
              <a:lnSpc>
                <a:spcPct val="120000"/>
              </a:lnSpc>
              <a:spcBef>
                <a:spcPts val="0"/>
              </a:spcBef>
              <a:buNone/>
            </a:pPr>
            <a:r>
              <a:rPr lang="nl-NL" sz="1100" b="1" dirty="0" err="1"/>
              <a:t>Loopbaanorientatie</a:t>
            </a:r>
            <a:r>
              <a:rPr lang="nl-NL" sz="1100" b="1" dirty="0"/>
              <a:t> en beroep (</a:t>
            </a:r>
            <a:r>
              <a:rPr lang="nl-NL" sz="1100" b="1" dirty="0" err="1"/>
              <a:t>Career</a:t>
            </a:r>
            <a:r>
              <a:rPr lang="nl-NL" sz="1100" b="1" dirty="0"/>
              <a:t> </a:t>
            </a:r>
            <a:r>
              <a:rPr lang="nl-NL" sz="1100" b="1" dirty="0" err="1"/>
              <a:t>orientation</a:t>
            </a:r>
            <a:r>
              <a:rPr lang="nl-NL" sz="1100" b="1" dirty="0"/>
              <a:t>)</a:t>
            </a:r>
          </a:p>
          <a:p>
            <a:pPr marL="0" indent="0">
              <a:lnSpc>
                <a:spcPct val="120000"/>
              </a:lnSpc>
              <a:spcBef>
                <a:spcPts val="0"/>
              </a:spcBef>
              <a:buNone/>
            </a:pPr>
            <a:r>
              <a:rPr lang="nl-NL" sz="1100" dirty="0"/>
              <a:t>In </a:t>
            </a:r>
            <a:r>
              <a:rPr lang="nl-NL" sz="1100" dirty="0" err="1"/>
              <a:t>this</a:t>
            </a:r>
            <a:r>
              <a:rPr lang="nl-NL" sz="1100" dirty="0"/>
              <a:t> subject, </a:t>
            </a:r>
            <a:r>
              <a:rPr lang="nl-NL" sz="1100" dirty="0" err="1"/>
              <a:t>you</a:t>
            </a:r>
            <a:r>
              <a:rPr lang="nl-NL" sz="1100" dirty="0"/>
              <a:t> </a:t>
            </a:r>
            <a:r>
              <a:rPr lang="nl-NL" sz="1100" dirty="0" err="1"/>
              <a:t>will</a:t>
            </a:r>
            <a:r>
              <a:rPr lang="nl-NL" sz="1100" dirty="0"/>
              <a:t> </a:t>
            </a:r>
            <a:r>
              <a:rPr lang="nl-NL" sz="1100" dirty="0" err="1"/>
              <a:t>not</a:t>
            </a:r>
            <a:r>
              <a:rPr lang="nl-NL" sz="1100" dirty="0"/>
              <a:t> </a:t>
            </a:r>
            <a:r>
              <a:rPr lang="nl-NL" sz="1100" dirty="0" err="1"/>
              <a:t>be</a:t>
            </a:r>
            <a:r>
              <a:rPr lang="nl-NL" sz="1100" dirty="0"/>
              <a:t> </a:t>
            </a:r>
            <a:r>
              <a:rPr lang="nl-NL" sz="1100" dirty="0" err="1"/>
              <a:t>given</a:t>
            </a:r>
            <a:r>
              <a:rPr lang="nl-NL" sz="1100" dirty="0"/>
              <a:t> </a:t>
            </a:r>
            <a:r>
              <a:rPr lang="nl-NL" sz="1100" dirty="0" err="1"/>
              <a:t>lessons</a:t>
            </a:r>
            <a:r>
              <a:rPr lang="nl-NL" sz="1100" dirty="0"/>
              <a:t> but </a:t>
            </a:r>
            <a:r>
              <a:rPr lang="nl-NL" sz="1100" dirty="0" err="1"/>
              <a:t>will</a:t>
            </a:r>
            <a:r>
              <a:rPr lang="nl-NL" sz="1100" dirty="0"/>
              <a:t> </a:t>
            </a:r>
            <a:r>
              <a:rPr lang="nl-NL" sz="1100" dirty="0" err="1"/>
              <a:t>come</a:t>
            </a:r>
            <a:r>
              <a:rPr lang="nl-NL" sz="1100" dirty="0"/>
              <a:t> up </a:t>
            </a:r>
            <a:r>
              <a:rPr lang="nl-NL" sz="1100" dirty="0" err="1"/>
              <a:t>within</a:t>
            </a:r>
            <a:r>
              <a:rPr lang="nl-NL" sz="1100" dirty="0"/>
              <a:t> </a:t>
            </a:r>
            <a:r>
              <a:rPr lang="nl-NL" sz="1100" dirty="0" err="1"/>
              <a:t>and</a:t>
            </a:r>
            <a:r>
              <a:rPr lang="nl-NL" sz="1100" dirty="0"/>
              <a:t> </a:t>
            </a:r>
            <a:r>
              <a:rPr lang="nl-NL" sz="1100" dirty="0" err="1"/>
              <a:t>outside</a:t>
            </a:r>
            <a:r>
              <a:rPr lang="nl-NL" sz="1100" dirty="0"/>
              <a:t> </a:t>
            </a:r>
            <a:r>
              <a:rPr lang="nl-NL" sz="1100" dirty="0" err="1"/>
              <a:t>the</a:t>
            </a:r>
            <a:r>
              <a:rPr lang="nl-NL" sz="1100" dirty="0"/>
              <a:t> mentor </a:t>
            </a:r>
            <a:r>
              <a:rPr lang="nl-NL" sz="1100" dirty="0" err="1"/>
              <a:t>hour</a:t>
            </a:r>
            <a:r>
              <a:rPr lang="nl-NL" sz="1100" dirty="0"/>
              <a:t>. </a:t>
            </a:r>
            <a:r>
              <a:rPr lang="nl-NL" sz="1100" dirty="0" err="1"/>
              <a:t>After</a:t>
            </a:r>
            <a:r>
              <a:rPr lang="nl-NL" sz="1100" dirty="0"/>
              <a:t> </a:t>
            </a:r>
            <a:r>
              <a:rPr lang="nl-NL" sz="1100" dirty="0" err="1"/>
              <a:t>all</a:t>
            </a:r>
            <a:r>
              <a:rPr lang="nl-NL" sz="1100" dirty="0"/>
              <a:t>, </a:t>
            </a:r>
            <a:r>
              <a:rPr lang="nl-NL" sz="1100" dirty="0" err="1"/>
              <a:t>you</a:t>
            </a:r>
            <a:r>
              <a:rPr lang="nl-NL" sz="1100" dirty="0"/>
              <a:t> </a:t>
            </a:r>
            <a:r>
              <a:rPr lang="nl-NL" sz="1100" dirty="0" err="1"/>
              <a:t>need</a:t>
            </a:r>
            <a:r>
              <a:rPr lang="nl-NL" sz="1100" dirty="0"/>
              <a:t> </a:t>
            </a:r>
            <a:r>
              <a:rPr lang="nl-NL" sz="1100" dirty="0" err="1"/>
              <a:t>to</a:t>
            </a:r>
            <a:r>
              <a:rPr lang="nl-NL" sz="1100" dirty="0"/>
              <a:t> </a:t>
            </a:r>
            <a:r>
              <a:rPr lang="nl-NL" sz="1100" dirty="0" err="1"/>
              <a:t>find</a:t>
            </a:r>
            <a:r>
              <a:rPr lang="nl-NL" sz="1100" dirty="0"/>
              <a:t> a </a:t>
            </a:r>
            <a:r>
              <a:rPr lang="nl-NL" sz="1100" dirty="0" err="1"/>
              <a:t>nice</a:t>
            </a:r>
            <a:r>
              <a:rPr lang="nl-NL" sz="1100" dirty="0"/>
              <a:t> </a:t>
            </a:r>
            <a:r>
              <a:rPr lang="nl-NL" sz="1100" dirty="0" err="1"/>
              <a:t>further</a:t>
            </a:r>
            <a:r>
              <a:rPr lang="nl-NL" sz="1100" dirty="0"/>
              <a:t> </a:t>
            </a:r>
            <a:r>
              <a:rPr lang="nl-NL" sz="1100" dirty="0" err="1"/>
              <a:t>study</a:t>
            </a:r>
            <a:r>
              <a:rPr lang="nl-NL" sz="1100" dirty="0"/>
              <a:t>.</a:t>
            </a:r>
          </a:p>
          <a:p>
            <a:pPr marL="0" indent="0">
              <a:lnSpc>
                <a:spcPct val="120000"/>
              </a:lnSpc>
              <a:spcBef>
                <a:spcPts val="0"/>
              </a:spcBef>
              <a:buNone/>
            </a:pPr>
            <a:endParaRPr lang="nl-NL" sz="1100" dirty="0"/>
          </a:p>
          <a:p>
            <a:pPr marL="0" indent="0">
              <a:lnSpc>
                <a:spcPct val="120000"/>
              </a:lnSpc>
              <a:spcBef>
                <a:spcPts val="0"/>
              </a:spcBef>
              <a:buNone/>
            </a:pPr>
            <a:r>
              <a:rPr lang="nl-NL" sz="1100" b="1" dirty="0"/>
              <a:t>Global </a:t>
            </a:r>
            <a:r>
              <a:rPr lang="nl-NL" sz="1100" b="1" dirty="0" err="1"/>
              <a:t>Perspectives</a:t>
            </a:r>
            <a:endParaRPr lang="nl-NL" sz="1100" b="1" dirty="0"/>
          </a:p>
          <a:p>
            <a:pPr marL="0" indent="0">
              <a:lnSpc>
                <a:spcPct val="120000"/>
              </a:lnSpc>
              <a:spcBef>
                <a:spcPts val="0"/>
              </a:spcBef>
              <a:buNone/>
            </a:pPr>
            <a:r>
              <a:rPr lang="nl-NL" sz="1100" dirty="0"/>
              <a:t>In </a:t>
            </a:r>
            <a:r>
              <a:rPr lang="nl-NL" sz="1100" dirty="0" err="1"/>
              <a:t>this</a:t>
            </a:r>
            <a:r>
              <a:rPr lang="nl-NL" sz="1100" dirty="0"/>
              <a:t> subject, </a:t>
            </a:r>
            <a:r>
              <a:rPr lang="nl-NL" sz="1100" dirty="0" err="1"/>
              <a:t>you</a:t>
            </a:r>
            <a:r>
              <a:rPr lang="nl-NL" sz="1100" dirty="0"/>
              <a:t> </a:t>
            </a:r>
            <a:r>
              <a:rPr lang="nl-NL" sz="1100" dirty="0" err="1"/>
              <a:t>learn</a:t>
            </a:r>
            <a:r>
              <a:rPr lang="nl-NL" sz="1100" dirty="0"/>
              <a:t> </a:t>
            </a:r>
            <a:r>
              <a:rPr lang="nl-NL" sz="1100" dirty="0" err="1"/>
              <a:t>academic</a:t>
            </a:r>
            <a:r>
              <a:rPr lang="nl-NL" sz="1100" dirty="0"/>
              <a:t> skills. </a:t>
            </a:r>
            <a:r>
              <a:rPr lang="nl-NL" sz="1100" dirty="0" err="1"/>
              <a:t>You</a:t>
            </a:r>
            <a:r>
              <a:rPr lang="nl-NL" sz="1100" dirty="0"/>
              <a:t> </a:t>
            </a:r>
            <a:r>
              <a:rPr lang="nl-NL" sz="1100" dirty="0" err="1"/>
              <a:t>also</a:t>
            </a:r>
            <a:r>
              <a:rPr lang="nl-NL" sz="1100" dirty="0"/>
              <a:t> </a:t>
            </a:r>
            <a:r>
              <a:rPr lang="nl-NL" sz="1100" dirty="0" err="1"/>
              <a:t>learn</a:t>
            </a:r>
            <a:r>
              <a:rPr lang="nl-NL" sz="1100" dirty="0"/>
              <a:t> </a:t>
            </a:r>
            <a:r>
              <a:rPr lang="nl-NL" sz="1100" dirty="0" err="1"/>
              <a:t>how</a:t>
            </a:r>
            <a:r>
              <a:rPr lang="nl-NL" sz="1100" dirty="0"/>
              <a:t> </a:t>
            </a:r>
            <a:r>
              <a:rPr lang="nl-NL" sz="1100" dirty="0" err="1"/>
              <a:t>to</a:t>
            </a:r>
            <a:r>
              <a:rPr lang="nl-NL" sz="1100" dirty="0"/>
              <a:t> </a:t>
            </a:r>
            <a:r>
              <a:rPr lang="nl-NL" sz="1100" dirty="0" err="1"/>
              <a:t>appreciate</a:t>
            </a:r>
            <a:r>
              <a:rPr lang="nl-NL" sz="1100" dirty="0"/>
              <a:t> information </a:t>
            </a:r>
            <a:r>
              <a:rPr lang="nl-NL" sz="1100" dirty="0" err="1"/>
              <a:t>and</a:t>
            </a:r>
            <a:r>
              <a:rPr lang="nl-NL" sz="1100" dirty="0"/>
              <a:t> </a:t>
            </a:r>
            <a:r>
              <a:rPr lang="nl-NL" sz="1100" dirty="0" err="1"/>
              <a:t>how</a:t>
            </a:r>
            <a:r>
              <a:rPr lang="nl-NL" sz="1100" dirty="0"/>
              <a:t> </a:t>
            </a:r>
            <a:r>
              <a:rPr lang="nl-NL" sz="1100" dirty="0" err="1"/>
              <a:t>to</a:t>
            </a:r>
            <a:r>
              <a:rPr lang="nl-NL" sz="1100" dirty="0"/>
              <a:t> look at a </a:t>
            </a:r>
            <a:r>
              <a:rPr lang="nl-NL" sz="1100" dirty="0" err="1"/>
              <a:t>social</a:t>
            </a:r>
            <a:r>
              <a:rPr lang="nl-NL" sz="1100" dirty="0"/>
              <a:t> case </a:t>
            </a:r>
            <a:r>
              <a:rPr lang="nl-NL" sz="1100" dirty="0" err="1"/>
              <a:t>from</a:t>
            </a:r>
            <a:r>
              <a:rPr lang="nl-NL" sz="1100" dirty="0"/>
              <a:t> different </a:t>
            </a:r>
            <a:r>
              <a:rPr lang="nl-NL" sz="1100" dirty="0" err="1"/>
              <a:t>perspectives</a:t>
            </a:r>
            <a:r>
              <a:rPr lang="nl-NL" sz="1100" dirty="0"/>
              <a:t>. </a:t>
            </a:r>
            <a:r>
              <a:rPr lang="nl-NL" sz="1100" dirty="0" err="1"/>
              <a:t>This</a:t>
            </a:r>
            <a:r>
              <a:rPr lang="nl-NL" sz="1100" dirty="0"/>
              <a:t> subject </a:t>
            </a:r>
            <a:r>
              <a:rPr lang="nl-NL" sz="1100" dirty="0" err="1"/>
              <a:t>gives</a:t>
            </a:r>
            <a:r>
              <a:rPr lang="nl-NL" sz="1100" dirty="0"/>
              <a:t> </a:t>
            </a:r>
            <a:r>
              <a:rPr lang="nl-NL" sz="1100" dirty="0" err="1"/>
              <a:t>you</a:t>
            </a:r>
            <a:r>
              <a:rPr lang="nl-NL" sz="1100" dirty="0"/>
              <a:t> </a:t>
            </a:r>
            <a:r>
              <a:rPr lang="nl-NL" sz="1100" dirty="0" err="1"/>
              <a:t>the</a:t>
            </a:r>
            <a:r>
              <a:rPr lang="nl-NL" sz="1100" dirty="0"/>
              <a:t> foundation </a:t>
            </a:r>
            <a:r>
              <a:rPr lang="nl-NL" sz="1100" dirty="0" err="1"/>
              <a:t>that</a:t>
            </a:r>
            <a:r>
              <a:rPr lang="nl-NL" sz="1100" dirty="0"/>
              <a:t> </a:t>
            </a:r>
            <a:r>
              <a:rPr lang="nl-NL" sz="1100" dirty="0" err="1"/>
              <a:t>will</a:t>
            </a:r>
            <a:r>
              <a:rPr lang="nl-NL" sz="1100" dirty="0"/>
              <a:t> help </a:t>
            </a:r>
            <a:r>
              <a:rPr lang="nl-NL" sz="1100" dirty="0" err="1"/>
              <a:t>you</a:t>
            </a:r>
            <a:r>
              <a:rPr lang="nl-NL" sz="1100" dirty="0"/>
              <a:t> </a:t>
            </a:r>
            <a:r>
              <a:rPr lang="nl-NL" sz="1100" dirty="0" err="1"/>
              <a:t>with</a:t>
            </a:r>
            <a:r>
              <a:rPr lang="nl-NL" sz="1100" dirty="0"/>
              <a:t> </a:t>
            </a:r>
            <a:r>
              <a:rPr lang="nl-NL" sz="1100" dirty="0" err="1"/>
              <a:t>your</a:t>
            </a:r>
            <a:r>
              <a:rPr lang="nl-NL" sz="1100" dirty="0"/>
              <a:t> PWS, </a:t>
            </a:r>
            <a:r>
              <a:rPr lang="nl-NL" sz="1100" dirty="0" err="1"/>
              <a:t>subsequent</a:t>
            </a:r>
            <a:r>
              <a:rPr lang="nl-NL" sz="1100" dirty="0"/>
              <a:t> </a:t>
            </a:r>
            <a:r>
              <a:rPr lang="nl-NL" sz="1100" dirty="0" err="1"/>
              <a:t>study</a:t>
            </a:r>
            <a:r>
              <a:rPr lang="nl-NL" sz="1100" dirty="0"/>
              <a:t> </a:t>
            </a:r>
            <a:r>
              <a:rPr lang="nl-NL" sz="1100" dirty="0" err="1"/>
              <a:t>and</a:t>
            </a:r>
            <a:r>
              <a:rPr lang="nl-NL" sz="1100" dirty="0"/>
              <a:t> </a:t>
            </a:r>
            <a:r>
              <a:rPr lang="nl-NL" sz="1100" dirty="0" err="1"/>
              <a:t>other</a:t>
            </a:r>
            <a:r>
              <a:rPr lang="nl-NL" sz="1100" dirty="0"/>
              <a:t> subjects. </a:t>
            </a:r>
          </a:p>
          <a:p>
            <a:pPr marL="0" indent="0">
              <a:lnSpc>
                <a:spcPct val="120000"/>
              </a:lnSpc>
              <a:spcBef>
                <a:spcPts val="0"/>
              </a:spcBef>
              <a:buNone/>
            </a:pPr>
            <a:endParaRPr lang="nl-NL" sz="1100" dirty="0"/>
          </a:p>
          <a:p>
            <a:pPr marL="0" indent="0">
              <a:lnSpc>
                <a:spcPct val="120000"/>
              </a:lnSpc>
              <a:spcBef>
                <a:spcPts val="0"/>
              </a:spcBef>
              <a:buNone/>
            </a:pPr>
            <a:r>
              <a:rPr lang="nl-NL" sz="1100" b="1" dirty="0"/>
              <a:t>Profielwerkstuk (Profile paper)</a:t>
            </a:r>
          </a:p>
          <a:p>
            <a:pPr marL="0" indent="0">
              <a:lnSpc>
                <a:spcPct val="120000"/>
              </a:lnSpc>
              <a:spcBef>
                <a:spcPts val="0"/>
              </a:spcBef>
              <a:buNone/>
            </a:pPr>
            <a:r>
              <a:rPr lang="nl-NL" sz="1100" dirty="0"/>
              <a:t>In </a:t>
            </a:r>
            <a:r>
              <a:rPr lang="nl-NL" sz="1100" dirty="0" err="1"/>
              <a:t>the</a:t>
            </a:r>
            <a:r>
              <a:rPr lang="nl-NL" sz="1100" dirty="0"/>
              <a:t> examination </a:t>
            </a:r>
            <a:r>
              <a:rPr lang="nl-NL" sz="1100" dirty="0" err="1"/>
              <a:t>year</a:t>
            </a:r>
            <a:r>
              <a:rPr lang="nl-NL" sz="1100" dirty="0"/>
              <a:t>, </a:t>
            </a:r>
            <a:r>
              <a:rPr lang="nl-NL" sz="1100" dirty="0" err="1"/>
              <a:t>students</a:t>
            </a:r>
            <a:r>
              <a:rPr lang="nl-NL" sz="1100" dirty="0"/>
              <a:t> have </a:t>
            </a:r>
            <a:r>
              <a:rPr lang="nl-NL" sz="1100" dirty="0" err="1"/>
              <a:t>to</a:t>
            </a:r>
            <a:r>
              <a:rPr lang="nl-NL" sz="1100" dirty="0"/>
              <a:t> do </a:t>
            </a:r>
            <a:r>
              <a:rPr lang="nl-NL" sz="1100" dirty="0" err="1"/>
              <a:t>their</a:t>
            </a:r>
            <a:r>
              <a:rPr lang="nl-NL" sz="1100" dirty="0"/>
              <a:t> </a:t>
            </a:r>
            <a:r>
              <a:rPr lang="nl-NL" sz="1100" dirty="0" err="1"/>
              <a:t>own</a:t>
            </a:r>
            <a:r>
              <a:rPr lang="nl-NL" sz="1100" dirty="0"/>
              <a:t> research (practical </a:t>
            </a:r>
            <a:r>
              <a:rPr lang="nl-NL" sz="1100" dirty="0" err="1"/>
              <a:t>and</a:t>
            </a:r>
            <a:r>
              <a:rPr lang="nl-NL" sz="1100" dirty="0"/>
              <a:t>/or </a:t>
            </a:r>
            <a:r>
              <a:rPr lang="nl-NL" sz="1100" dirty="0" err="1"/>
              <a:t>theoretical</a:t>
            </a:r>
            <a:r>
              <a:rPr lang="nl-NL" sz="1100" dirty="0"/>
              <a:t>). For </a:t>
            </a:r>
            <a:r>
              <a:rPr lang="nl-NL" sz="1100" dirty="0" err="1"/>
              <a:t>this</a:t>
            </a:r>
            <a:r>
              <a:rPr lang="nl-NL" sz="1100" dirty="0"/>
              <a:t>, </a:t>
            </a:r>
            <a:r>
              <a:rPr lang="nl-NL" sz="1100" dirty="0" err="1"/>
              <a:t>they</a:t>
            </a:r>
            <a:r>
              <a:rPr lang="nl-NL" sz="1100" dirty="0"/>
              <a:t> </a:t>
            </a:r>
            <a:r>
              <a:rPr lang="nl-NL" sz="1100" dirty="0" err="1"/>
              <a:t>will</a:t>
            </a:r>
            <a:r>
              <a:rPr lang="nl-NL" sz="1100" dirty="0"/>
              <a:t> </a:t>
            </a:r>
            <a:r>
              <a:rPr lang="nl-NL" sz="1100" dirty="0" err="1"/>
              <a:t>spend</a:t>
            </a:r>
            <a:r>
              <a:rPr lang="nl-NL" sz="1100" dirty="0"/>
              <a:t> 80 SLU in pairs </a:t>
            </a:r>
            <a:r>
              <a:rPr lang="nl-NL" sz="1100" dirty="0" err="1"/>
              <a:t>outside</a:t>
            </a:r>
            <a:r>
              <a:rPr lang="nl-NL" sz="1100" dirty="0"/>
              <a:t> of class. </a:t>
            </a:r>
            <a:r>
              <a:rPr lang="nl-NL" sz="1100" dirty="0" err="1"/>
              <a:t>Pupils</a:t>
            </a:r>
            <a:r>
              <a:rPr lang="nl-NL" sz="1100" dirty="0"/>
              <a:t> start </a:t>
            </a:r>
            <a:r>
              <a:rPr lang="nl-NL" sz="1100" dirty="0" err="1"/>
              <a:t>their</a:t>
            </a:r>
            <a:r>
              <a:rPr lang="nl-NL" sz="1100" dirty="0"/>
              <a:t> PWS in </a:t>
            </a:r>
            <a:r>
              <a:rPr lang="nl-NL" sz="1100" dirty="0" err="1"/>
              <a:t>the</a:t>
            </a:r>
            <a:r>
              <a:rPr lang="nl-NL" sz="1100" dirty="0"/>
              <a:t> last </a:t>
            </a:r>
            <a:r>
              <a:rPr lang="nl-NL" sz="1100" dirty="0" err="1"/>
              <a:t>period</a:t>
            </a:r>
            <a:r>
              <a:rPr lang="nl-NL" sz="1100" dirty="0"/>
              <a:t> of GP.</a:t>
            </a:r>
          </a:p>
        </p:txBody>
      </p:sp>
      <p:sp>
        <p:nvSpPr>
          <p:cNvPr id="4" name="Rectangle 3">
            <a:extLst>
              <a:ext uri="{FF2B5EF4-FFF2-40B4-BE49-F238E27FC236}">
                <a16:creationId xmlns:a16="http://schemas.microsoft.com/office/drawing/2014/main" id="{5DFCEC22-AF6A-3A4C-AF17-78F4A5CE69C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4E811E67-CA0A-D34F-B830-1C9F1BE8CD91}"/>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88C22F0F-7074-1D43-880C-24E0CD2C1F0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F4CA67C8-4367-414B-9AB3-B1B15933EBDC}"/>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0F90974E-504C-A34D-920B-E0E3BD91796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3F9353BE-1E13-1941-9F72-E6D4FAFF2B8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9B5A43D7-9171-A54F-877B-C5E21C91B5BA}"/>
              </a:ext>
            </a:extLst>
          </p:cNvPr>
          <p:cNvPicPr>
            <a:picLocks noChangeAspect="1"/>
          </p:cNvPicPr>
          <p:nvPr/>
        </p:nvPicPr>
        <p:blipFill>
          <a:blip r:embed="rId4"/>
          <a:stretch>
            <a:fillRect/>
          </a:stretch>
        </p:blipFill>
        <p:spPr>
          <a:xfrm>
            <a:off x="75741" y="1960930"/>
            <a:ext cx="389192" cy="389192"/>
          </a:xfrm>
          <a:prstGeom prst="rect">
            <a:avLst/>
          </a:prstGeom>
        </p:spPr>
      </p:pic>
      <p:pic>
        <p:nvPicPr>
          <p:cNvPr id="11" name="Afbeelding 10">
            <a:extLst>
              <a:ext uri="{FF2B5EF4-FFF2-40B4-BE49-F238E27FC236}">
                <a16:creationId xmlns:a16="http://schemas.microsoft.com/office/drawing/2014/main" id="{1942F8D8-CAAD-4148-9683-DC2E80521B72}"/>
              </a:ext>
            </a:extLst>
          </p:cNvPr>
          <p:cNvPicPr>
            <a:picLocks noChangeAspect="1"/>
          </p:cNvPicPr>
          <p:nvPr/>
        </p:nvPicPr>
        <p:blipFill>
          <a:blip r:embed="rId4"/>
          <a:stretch>
            <a:fillRect/>
          </a:stretch>
        </p:blipFill>
        <p:spPr>
          <a:xfrm>
            <a:off x="63701" y="3331425"/>
            <a:ext cx="389192" cy="389192"/>
          </a:xfrm>
          <a:prstGeom prst="rect">
            <a:avLst/>
          </a:prstGeom>
        </p:spPr>
      </p:pic>
      <p:pic>
        <p:nvPicPr>
          <p:cNvPr id="12" name="Afbeelding 11">
            <a:extLst>
              <a:ext uri="{FF2B5EF4-FFF2-40B4-BE49-F238E27FC236}">
                <a16:creationId xmlns:a16="http://schemas.microsoft.com/office/drawing/2014/main" id="{4E9DBBA4-6F16-5B47-BF3C-AD939354FCB8}"/>
              </a:ext>
            </a:extLst>
          </p:cNvPr>
          <p:cNvPicPr>
            <a:picLocks noChangeAspect="1"/>
          </p:cNvPicPr>
          <p:nvPr/>
        </p:nvPicPr>
        <p:blipFill>
          <a:blip r:embed="rId4"/>
          <a:stretch>
            <a:fillRect/>
          </a:stretch>
        </p:blipFill>
        <p:spPr>
          <a:xfrm>
            <a:off x="8644028" y="2155526"/>
            <a:ext cx="389192" cy="389192"/>
          </a:xfrm>
          <a:prstGeom prst="rect">
            <a:avLst/>
          </a:prstGeom>
        </p:spPr>
      </p:pic>
      <p:pic>
        <p:nvPicPr>
          <p:cNvPr id="13" name="Afbeelding 12">
            <a:extLst>
              <a:ext uri="{FF2B5EF4-FFF2-40B4-BE49-F238E27FC236}">
                <a16:creationId xmlns:a16="http://schemas.microsoft.com/office/drawing/2014/main" id="{35357E30-D487-BA49-8D1E-5E0BB1B70993}"/>
              </a:ext>
            </a:extLst>
          </p:cNvPr>
          <p:cNvPicPr>
            <a:picLocks noChangeAspect="1"/>
          </p:cNvPicPr>
          <p:nvPr/>
        </p:nvPicPr>
        <p:blipFill>
          <a:blip r:embed="rId4"/>
          <a:stretch>
            <a:fillRect/>
          </a:stretch>
        </p:blipFill>
        <p:spPr>
          <a:xfrm>
            <a:off x="8644028" y="3331425"/>
            <a:ext cx="389192" cy="389192"/>
          </a:xfrm>
          <a:prstGeom prst="rect">
            <a:avLst/>
          </a:prstGeom>
        </p:spPr>
      </p:pic>
    </p:spTree>
    <p:extLst>
      <p:ext uri="{BB962C8B-B14F-4D97-AF65-F5344CB8AC3E}">
        <p14:creationId xmlns:p14="http://schemas.microsoft.com/office/powerpoint/2010/main" val="22986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D80D7-AC12-AB45-8A0E-F147D7BCCE95}"/>
              </a:ext>
            </a:extLst>
          </p:cNvPr>
          <p:cNvSpPr>
            <a:spLocks noGrp="1"/>
          </p:cNvSpPr>
          <p:nvPr>
            <p:ph type="title"/>
          </p:nvPr>
        </p:nvSpPr>
        <p:spPr/>
        <p:txBody>
          <a:bodyPr/>
          <a:lstStyle/>
          <a:p>
            <a:r>
              <a:rPr lang="nl-NL" dirty="0"/>
              <a:t>Alle vakken				</a:t>
            </a:r>
            <a:r>
              <a:rPr lang="nl-NL" i="1" dirty="0" err="1"/>
              <a:t>All</a:t>
            </a:r>
            <a:r>
              <a:rPr lang="nl-NL" i="1" dirty="0"/>
              <a:t> subjects</a:t>
            </a:r>
            <a:endParaRPr lang="nl-NL" dirty="0"/>
          </a:p>
        </p:txBody>
      </p:sp>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p:txBody>
          <a:bodyPr numCol="2" spcCol="360000">
            <a:noAutofit/>
          </a:bodyPr>
          <a:lstStyle/>
          <a:p>
            <a:pPr>
              <a:lnSpc>
                <a:spcPct val="120000"/>
              </a:lnSpc>
              <a:spcBef>
                <a:spcPts val="0"/>
              </a:spcBef>
            </a:pPr>
            <a:r>
              <a:rPr lang="nl-NL" sz="1400" dirty="0"/>
              <a:t>Informatie over alle vakken kan via </a:t>
            </a:r>
            <a:r>
              <a:rPr lang="nl-NL" sz="1400" dirty="0">
                <a:hlinkClick r:id="rId2"/>
              </a:rPr>
              <a:t>https://www.lobhlmltto.com/h3</a:t>
            </a:r>
            <a:r>
              <a:rPr lang="nl-NL" sz="1400" dirty="0"/>
              <a:t> gevonden worden</a:t>
            </a:r>
          </a:p>
          <a:p>
            <a:pPr marL="0" indent="0">
              <a:lnSpc>
                <a:spcPct val="120000"/>
              </a:lnSpc>
              <a:spcBef>
                <a:spcPts val="0"/>
              </a:spcBef>
              <a:buNone/>
            </a:pPr>
            <a:endParaRPr lang="nl-NL" sz="1400" dirty="0"/>
          </a:p>
          <a:p>
            <a:pPr>
              <a:lnSpc>
                <a:spcPct val="120000"/>
              </a:lnSpc>
              <a:spcBef>
                <a:spcPts val="0"/>
              </a:spcBef>
            </a:pPr>
            <a:r>
              <a:rPr lang="nl-NL" sz="1400" dirty="0"/>
              <a:t>Op 23 januari zijn de boeken in te zien voor ouders en leerlingen. Leerlingen kunnen die dag ook vragen stellen aan bovenbouw docenten</a:t>
            </a:r>
          </a:p>
          <a:p>
            <a:pPr marL="0" indent="0">
              <a:lnSpc>
                <a:spcPct val="120000"/>
              </a:lnSpc>
              <a:spcBef>
                <a:spcPts val="0"/>
              </a:spcBef>
              <a:buNone/>
            </a:pPr>
            <a:endParaRPr lang="nl-NL" sz="1400" dirty="0"/>
          </a:p>
          <a:p>
            <a:pPr>
              <a:lnSpc>
                <a:spcPct val="120000"/>
              </a:lnSpc>
              <a:spcBef>
                <a:spcPts val="0"/>
              </a:spcBef>
            </a:pPr>
            <a:r>
              <a:rPr lang="nl-NL" sz="1400" dirty="0"/>
              <a:t>Tijdens de projectweek zullen de onderbouw vakdocenten aandacht besteden aan hun vak in de bovenbouw. TIP: vraag er thuis eens na?</a:t>
            </a:r>
          </a:p>
          <a:p>
            <a:pPr>
              <a:lnSpc>
                <a:spcPct val="120000"/>
              </a:lnSpc>
              <a:spcBef>
                <a:spcPts val="0"/>
              </a:spcBef>
            </a:pPr>
            <a:endParaRPr lang="nl-NL" sz="1400" dirty="0"/>
          </a:p>
          <a:p>
            <a:pPr>
              <a:lnSpc>
                <a:spcPct val="120000"/>
              </a:lnSpc>
              <a:spcBef>
                <a:spcPts val="0"/>
              </a:spcBef>
            </a:pPr>
            <a:r>
              <a:rPr lang="nl-NL" sz="1400" dirty="0"/>
              <a:t>Information on </a:t>
            </a:r>
            <a:r>
              <a:rPr lang="nl-NL" sz="1400" dirty="0" err="1"/>
              <a:t>all</a:t>
            </a:r>
            <a:r>
              <a:rPr lang="nl-NL" sz="1400" dirty="0"/>
              <a:t> subjects </a:t>
            </a:r>
            <a:r>
              <a:rPr lang="nl-NL" sz="1400" dirty="0" err="1"/>
              <a:t>can</a:t>
            </a:r>
            <a:r>
              <a:rPr lang="nl-NL" sz="1400" dirty="0"/>
              <a:t> </a:t>
            </a:r>
            <a:r>
              <a:rPr lang="nl-NL" sz="1400" dirty="0" err="1"/>
              <a:t>be</a:t>
            </a:r>
            <a:r>
              <a:rPr lang="nl-NL" sz="1400" dirty="0"/>
              <a:t> found at </a:t>
            </a:r>
            <a:r>
              <a:rPr lang="nl-NL" sz="1400" dirty="0">
                <a:hlinkClick r:id="rId2"/>
              </a:rPr>
              <a:t>https://www.lobhlmltto.com/h3</a:t>
            </a:r>
            <a:endParaRPr lang="nl-NL" sz="1400" dirty="0"/>
          </a:p>
          <a:p>
            <a:pPr marL="0" indent="0">
              <a:lnSpc>
                <a:spcPct val="120000"/>
              </a:lnSpc>
              <a:spcBef>
                <a:spcPts val="0"/>
              </a:spcBef>
              <a:buNone/>
            </a:pPr>
            <a:endParaRPr lang="nl-NL" sz="1400" dirty="0"/>
          </a:p>
          <a:p>
            <a:pPr>
              <a:lnSpc>
                <a:spcPct val="120000"/>
              </a:lnSpc>
              <a:spcBef>
                <a:spcPts val="0"/>
              </a:spcBef>
            </a:pPr>
            <a:r>
              <a:rPr lang="nl-NL" sz="1400" dirty="0"/>
              <a:t>Books </a:t>
            </a:r>
            <a:r>
              <a:rPr lang="nl-NL" sz="1400" dirty="0" err="1"/>
              <a:t>will</a:t>
            </a:r>
            <a:r>
              <a:rPr lang="nl-NL" sz="1400" dirty="0"/>
              <a:t> </a:t>
            </a:r>
            <a:r>
              <a:rPr lang="nl-NL" sz="1400" dirty="0" err="1"/>
              <a:t>be</a:t>
            </a:r>
            <a:r>
              <a:rPr lang="nl-NL" sz="1400" dirty="0"/>
              <a:t> </a:t>
            </a:r>
            <a:r>
              <a:rPr lang="nl-NL" sz="1400" dirty="0" err="1"/>
              <a:t>available</a:t>
            </a:r>
            <a:r>
              <a:rPr lang="nl-NL" sz="1400" dirty="0"/>
              <a:t> </a:t>
            </a:r>
            <a:r>
              <a:rPr lang="nl-NL" sz="1400" dirty="0" err="1"/>
              <a:t>for</a:t>
            </a:r>
            <a:r>
              <a:rPr lang="nl-NL" sz="1400" dirty="0"/>
              <a:t> </a:t>
            </a:r>
            <a:r>
              <a:rPr lang="nl-NL" sz="1400" dirty="0" err="1"/>
              <a:t>parents</a:t>
            </a:r>
            <a:r>
              <a:rPr lang="nl-NL" sz="1400" dirty="0"/>
              <a:t> </a:t>
            </a:r>
            <a:r>
              <a:rPr lang="nl-NL" sz="1400" dirty="0" err="1"/>
              <a:t>and</a:t>
            </a:r>
            <a:r>
              <a:rPr lang="nl-NL" sz="1400" dirty="0"/>
              <a:t> </a:t>
            </a:r>
            <a:r>
              <a:rPr lang="nl-NL" sz="1400" dirty="0" err="1"/>
              <a:t>students</a:t>
            </a:r>
            <a:r>
              <a:rPr lang="nl-NL" sz="1400" dirty="0"/>
              <a:t> </a:t>
            </a:r>
            <a:r>
              <a:rPr lang="nl-NL" sz="1400" dirty="0" err="1"/>
              <a:t>to</a:t>
            </a:r>
            <a:r>
              <a:rPr lang="nl-NL" sz="1400" dirty="0"/>
              <a:t> </a:t>
            </a:r>
            <a:r>
              <a:rPr lang="nl-NL" sz="1400" dirty="0" err="1"/>
              <a:t>inspect</a:t>
            </a:r>
            <a:r>
              <a:rPr lang="nl-NL" sz="1400" dirty="0"/>
              <a:t> </a:t>
            </a:r>
            <a:r>
              <a:rPr lang="nl-NL" sz="1400"/>
              <a:t>on 23 </a:t>
            </a:r>
            <a:r>
              <a:rPr lang="nl-NL" sz="1400" dirty="0" err="1"/>
              <a:t>January</a:t>
            </a:r>
            <a:r>
              <a:rPr lang="nl-NL" sz="1400" dirty="0"/>
              <a:t>. </a:t>
            </a:r>
            <a:r>
              <a:rPr lang="nl-NL" sz="1400" dirty="0" err="1"/>
              <a:t>Students</a:t>
            </a:r>
            <a:r>
              <a:rPr lang="nl-NL" sz="1400" dirty="0"/>
              <a:t> </a:t>
            </a:r>
            <a:r>
              <a:rPr lang="nl-NL" sz="1400" dirty="0" err="1"/>
              <a:t>can</a:t>
            </a:r>
            <a:r>
              <a:rPr lang="nl-NL" sz="1400" dirty="0"/>
              <a:t> </a:t>
            </a:r>
            <a:r>
              <a:rPr lang="nl-NL" sz="1400" dirty="0" err="1"/>
              <a:t>also</a:t>
            </a:r>
            <a:r>
              <a:rPr lang="nl-NL" sz="1400" dirty="0"/>
              <a:t> </a:t>
            </a:r>
            <a:r>
              <a:rPr lang="nl-NL" sz="1400" dirty="0" err="1"/>
              <a:t>ask</a:t>
            </a:r>
            <a:r>
              <a:rPr lang="nl-NL" sz="1400" dirty="0"/>
              <a:t> </a:t>
            </a:r>
            <a:r>
              <a:rPr lang="nl-NL" sz="1400" dirty="0" err="1"/>
              <a:t>questions</a:t>
            </a:r>
            <a:r>
              <a:rPr lang="nl-NL" sz="1400" dirty="0"/>
              <a:t> </a:t>
            </a:r>
            <a:r>
              <a:rPr lang="nl-NL" sz="1400" dirty="0" err="1"/>
              <a:t>to</a:t>
            </a:r>
            <a:r>
              <a:rPr lang="nl-NL" sz="1400" dirty="0"/>
              <a:t> </a:t>
            </a:r>
            <a:r>
              <a:rPr lang="nl-NL" sz="1400" dirty="0" err="1"/>
              <a:t>upperclass</a:t>
            </a:r>
            <a:r>
              <a:rPr lang="nl-NL" sz="1400" dirty="0"/>
              <a:t> </a:t>
            </a:r>
            <a:r>
              <a:rPr lang="nl-NL" sz="1400" dirty="0" err="1"/>
              <a:t>teachers</a:t>
            </a:r>
            <a:r>
              <a:rPr lang="nl-NL" sz="1400" dirty="0"/>
              <a:t> on </a:t>
            </a:r>
            <a:r>
              <a:rPr lang="nl-NL" sz="1400" dirty="0" err="1"/>
              <a:t>that</a:t>
            </a:r>
            <a:r>
              <a:rPr lang="nl-NL" sz="1400" dirty="0"/>
              <a:t> </a:t>
            </a:r>
            <a:r>
              <a:rPr lang="nl-NL" sz="1400" dirty="0" err="1"/>
              <a:t>day</a:t>
            </a:r>
            <a:endParaRPr lang="nl-NL" sz="1400" dirty="0"/>
          </a:p>
          <a:p>
            <a:pPr>
              <a:lnSpc>
                <a:spcPct val="120000"/>
              </a:lnSpc>
              <a:spcBef>
                <a:spcPts val="0"/>
              </a:spcBef>
            </a:pPr>
            <a:endParaRPr lang="nl-NL" sz="1400" dirty="0"/>
          </a:p>
          <a:p>
            <a:pPr>
              <a:lnSpc>
                <a:spcPct val="120000"/>
              </a:lnSpc>
              <a:spcBef>
                <a:spcPts val="0"/>
              </a:spcBef>
            </a:pPr>
            <a:r>
              <a:rPr lang="nl-NL" sz="1400" dirty="0" err="1"/>
              <a:t>During</a:t>
            </a:r>
            <a:r>
              <a:rPr lang="nl-NL" sz="1400" dirty="0"/>
              <a:t> </a:t>
            </a:r>
            <a:r>
              <a:rPr lang="nl-NL" sz="1400" dirty="0" err="1"/>
              <a:t>the</a:t>
            </a:r>
            <a:r>
              <a:rPr lang="nl-NL" sz="1400" dirty="0"/>
              <a:t> project week, </a:t>
            </a:r>
            <a:r>
              <a:rPr lang="nl-NL" sz="1400" dirty="0" err="1"/>
              <a:t>the</a:t>
            </a:r>
            <a:r>
              <a:rPr lang="nl-NL" sz="1400" dirty="0"/>
              <a:t> junior subject </a:t>
            </a:r>
            <a:r>
              <a:rPr lang="nl-NL" sz="1400" dirty="0" err="1"/>
              <a:t>teachers</a:t>
            </a:r>
            <a:r>
              <a:rPr lang="nl-NL" sz="1400" dirty="0"/>
              <a:t> </a:t>
            </a:r>
            <a:r>
              <a:rPr lang="nl-NL" sz="1400" dirty="0" err="1"/>
              <a:t>will</a:t>
            </a:r>
            <a:r>
              <a:rPr lang="nl-NL" sz="1400" dirty="0"/>
              <a:t> </a:t>
            </a:r>
            <a:r>
              <a:rPr lang="nl-NL" sz="1400" dirty="0" err="1"/>
              <a:t>pay</a:t>
            </a:r>
            <a:r>
              <a:rPr lang="nl-NL" sz="1400" dirty="0"/>
              <a:t> attention </a:t>
            </a:r>
            <a:r>
              <a:rPr lang="nl-NL" sz="1400" dirty="0" err="1"/>
              <a:t>to</a:t>
            </a:r>
            <a:r>
              <a:rPr lang="nl-NL" sz="1400" dirty="0"/>
              <a:t> </a:t>
            </a:r>
            <a:r>
              <a:rPr lang="nl-NL" sz="1400" dirty="0" err="1"/>
              <a:t>their</a:t>
            </a:r>
            <a:r>
              <a:rPr lang="nl-NL" sz="1400" dirty="0"/>
              <a:t> subject in </a:t>
            </a:r>
            <a:r>
              <a:rPr lang="nl-NL" sz="1400" dirty="0" err="1"/>
              <a:t>the</a:t>
            </a:r>
            <a:r>
              <a:rPr lang="nl-NL" sz="1400" dirty="0"/>
              <a:t> senior classes. TIP:  talk </a:t>
            </a:r>
            <a:r>
              <a:rPr lang="nl-NL" sz="1400" dirty="0" err="1"/>
              <a:t>about</a:t>
            </a:r>
            <a:r>
              <a:rPr lang="nl-NL" sz="1400" dirty="0"/>
              <a:t> </a:t>
            </a:r>
            <a:r>
              <a:rPr lang="nl-NL" sz="1400" dirty="0" err="1"/>
              <a:t>it</a:t>
            </a:r>
            <a:r>
              <a:rPr lang="nl-NL" sz="1400" dirty="0"/>
              <a:t> at home?</a:t>
            </a:r>
          </a:p>
        </p:txBody>
      </p:sp>
      <p:sp>
        <p:nvSpPr>
          <p:cNvPr id="4" name="Rectangle 3">
            <a:extLst>
              <a:ext uri="{FF2B5EF4-FFF2-40B4-BE49-F238E27FC236}">
                <a16:creationId xmlns:a16="http://schemas.microsoft.com/office/drawing/2014/main" id="{28BAB18A-3C65-8A48-A1A4-6778D337DF8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E8B85CC7-2F94-DC4A-8BB9-983490ED343B}"/>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CB2027D6-E91B-EB4F-9C7F-61964C815F3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7AEE8A3C-B2B2-8C42-AFC7-A15416E006AD}"/>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C31A044F-180A-3047-97AA-CFCB60EFBB0D}"/>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B09C3811-715F-704B-85F4-5BAF8C93B0A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2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B6491-D116-0E4A-9420-16615137FCD3}"/>
              </a:ext>
            </a:extLst>
          </p:cNvPr>
          <p:cNvSpPr>
            <a:spLocks noGrp="1"/>
          </p:cNvSpPr>
          <p:nvPr>
            <p:ph type="title"/>
          </p:nvPr>
        </p:nvSpPr>
        <p:spPr/>
        <p:txBody>
          <a:bodyPr/>
          <a:lstStyle/>
          <a:p>
            <a:r>
              <a:rPr lang="nl-NL" dirty="0"/>
              <a:t>PLANNING</a:t>
            </a:r>
          </a:p>
        </p:txBody>
      </p:sp>
      <p:sp>
        <p:nvSpPr>
          <p:cNvPr id="4" name="Tijdelijke aanduiding voor inhoud 2">
            <a:extLst>
              <a:ext uri="{FF2B5EF4-FFF2-40B4-BE49-F238E27FC236}">
                <a16:creationId xmlns:a16="http://schemas.microsoft.com/office/drawing/2014/main" id="{43F0C331-B07F-F849-9C74-8F98BBD1F808}"/>
              </a:ext>
            </a:extLst>
          </p:cNvPr>
          <p:cNvSpPr txBox="1">
            <a:spLocks/>
          </p:cNvSpPr>
          <p:nvPr/>
        </p:nvSpPr>
        <p:spPr>
          <a:xfrm>
            <a:off x="6709870" y="-100588"/>
            <a:ext cx="2748690" cy="5497378"/>
          </a:xfrm>
          <a:prstGeom prst="rect">
            <a:avLst/>
          </a:prstGeom>
        </p:spPr>
        <p:txBody>
          <a:bodyPr vert="horz" lIns="91440" tIns="45720" rIns="91440" bIns="45720" rtlCol="0" anchor="ctr">
            <a:noAutofit/>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nSpc>
                <a:spcPct val="100000"/>
              </a:lnSpc>
              <a:buClr>
                <a:schemeClr val="tx1"/>
              </a:buClr>
              <a:buFont typeface="Arial" panose="020B0604020202020204" pitchFamily="34" charset="0"/>
              <a:buChar char="•"/>
            </a:pPr>
            <a:r>
              <a:rPr lang="nl-NL" sz="900" dirty="0"/>
              <a:t>Project week</a:t>
            </a:r>
          </a:p>
          <a:p>
            <a:pPr lvl="1">
              <a:lnSpc>
                <a:spcPct val="100000"/>
              </a:lnSpc>
              <a:buClr>
                <a:schemeClr val="tx1"/>
              </a:buClr>
              <a:buFont typeface="Arial" panose="020B0604020202020204" pitchFamily="34" charset="0"/>
              <a:buChar char="•"/>
            </a:pPr>
            <a:r>
              <a:rPr lang="nl-NL" sz="900" dirty="0" err="1"/>
              <a:t>Structure</a:t>
            </a:r>
            <a:r>
              <a:rPr lang="nl-NL" sz="900" dirty="0"/>
              <a:t> of </a:t>
            </a:r>
            <a:r>
              <a:rPr lang="nl-NL" sz="900" dirty="0" err="1"/>
              <a:t>the</a:t>
            </a:r>
            <a:r>
              <a:rPr lang="nl-NL" sz="900" dirty="0"/>
              <a:t> week </a:t>
            </a:r>
          </a:p>
          <a:p>
            <a:pPr lvl="1">
              <a:lnSpc>
                <a:spcPct val="100000"/>
              </a:lnSpc>
              <a:buClr>
                <a:schemeClr val="tx1"/>
              </a:buClr>
              <a:buFont typeface="Arial" panose="020B0604020202020204" pitchFamily="34" charset="0"/>
              <a:buChar char="•"/>
            </a:pPr>
            <a:r>
              <a:rPr lang="nl-NL" sz="900" dirty="0"/>
              <a:t>Daily </a:t>
            </a:r>
            <a:r>
              <a:rPr lang="nl-NL" sz="900" dirty="0" err="1"/>
              <a:t>programme</a:t>
            </a:r>
            <a:endParaRPr lang="nl-NL" sz="900" dirty="0"/>
          </a:p>
          <a:p>
            <a:pPr lvl="1">
              <a:lnSpc>
                <a:spcPct val="100000"/>
              </a:lnSpc>
              <a:buClr>
                <a:schemeClr val="tx1"/>
              </a:buClr>
              <a:buFont typeface="Arial" panose="020B0604020202020204" pitchFamily="34" charset="0"/>
              <a:buChar char="•"/>
            </a:pPr>
            <a:r>
              <a:rPr lang="nl-NL" sz="900" dirty="0" err="1"/>
              <a:t>Your</a:t>
            </a:r>
            <a:r>
              <a:rPr lang="nl-NL" sz="900" dirty="0"/>
              <a:t> </a:t>
            </a:r>
            <a:r>
              <a:rPr lang="nl-NL" sz="900" dirty="0" err="1"/>
              <a:t>role</a:t>
            </a:r>
            <a:r>
              <a:rPr lang="nl-NL" sz="900" dirty="0"/>
              <a:t> as a </a:t>
            </a:r>
            <a:r>
              <a:rPr lang="nl-NL" sz="900" dirty="0" err="1"/>
              <a:t>parent</a:t>
            </a:r>
            <a:endParaRPr lang="nl-NL" sz="900" dirty="0"/>
          </a:p>
          <a:p>
            <a:pPr>
              <a:lnSpc>
                <a:spcPct val="100000"/>
              </a:lnSpc>
              <a:buClr>
                <a:schemeClr val="tx1"/>
              </a:buClr>
              <a:buFont typeface="Arial" panose="020B0604020202020204" pitchFamily="34" charset="0"/>
              <a:buChar char="•"/>
            </a:pPr>
            <a:r>
              <a:rPr lang="nl-NL" sz="900" dirty="0" err="1"/>
              <a:t>Profiles</a:t>
            </a:r>
            <a:endParaRPr lang="nl-NL" sz="900" dirty="0"/>
          </a:p>
          <a:p>
            <a:pPr lvl="1">
              <a:lnSpc>
                <a:spcPct val="100000"/>
              </a:lnSpc>
              <a:buClr>
                <a:schemeClr val="tx1"/>
              </a:buClr>
              <a:buFont typeface="Arial" panose="020B0604020202020204" pitchFamily="34" charset="0"/>
              <a:buChar char="•"/>
            </a:pPr>
            <a:r>
              <a:rPr lang="nl-NL" sz="900" dirty="0" err="1"/>
              <a:t>What</a:t>
            </a:r>
            <a:r>
              <a:rPr lang="nl-NL" sz="900" dirty="0"/>
              <a:t> </a:t>
            </a:r>
            <a:r>
              <a:rPr lang="nl-NL" sz="900" dirty="0" err="1"/>
              <a:t>profiles</a:t>
            </a:r>
            <a:r>
              <a:rPr lang="nl-NL" sz="900" dirty="0"/>
              <a:t> are </a:t>
            </a:r>
            <a:r>
              <a:rPr lang="nl-NL" sz="900" dirty="0" err="1"/>
              <a:t>there</a:t>
            </a:r>
            <a:r>
              <a:rPr lang="nl-NL" sz="900" dirty="0"/>
              <a:t>?</a:t>
            </a:r>
          </a:p>
          <a:p>
            <a:pPr lvl="1">
              <a:lnSpc>
                <a:spcPct val="100000"/>
              </a:lnSpc>
              <a:buClr>
                <a:schemeClr val="tx1"/>
              </a:buClr>
              <a:buFont typeface="Arial" panose="020B0604020202020204" pitchFamily="34" charset="0"/>
              <a:buChar char="•"/>
            </a:pPr>
            <a:r>
              <a:rPr lang="nl-NL" sz="900" dirty="0"/>
              <a:t>How are </a:t>
            </a:r>
            <a:r>
              <a:rPr lang="nl-NL" sz="900" dirty="0" err="1"/>
              <a:t>the</a:t>
            </a:r>
            <a:r>
              <a:rPr lang="nl-NL" sz="900" dirty="0"/>
              <a:t> </a:t>
            </a:r>
            <a:r>
              <a:rPr lang="nl-NL" sz="900" dirty="0" err="1"/>
              <a:t>profiles</a:t>
            </a:r>
            <a:r>
              <a:rPr lang="nl-NL" sz="900" dirty="0"/>
              <a:t> </a:t>
            </a:r>
            <a:r>
              <a:rPr lang="nl-NL" sz="900" dirty="0" err="1"/>
              <a:t>structured</a:t>
            </a:r>
            <a:r>
              <a:rPr lang="nl-NL" sz="900" dirty="0"/>
              <a:t>?</a:t>
            </a:r>
          </a:p>
          <a:p>
            <a:pPr lvl="1">
              <a:lnSpc>
                <a:spcPct val="100000"/>
              </a:lnSpc>
              <a:buClr>
                <a:schemeClr val="tx1"/>
              </a:buClr>
              <a:buFont typeface="Arial" panose="020B0604020202020204" pitchFamily="34" charset="0"/>
              <a:buChar char="•"/>
            </a:pPr>
            <a:r>
              <a:rPr lang="nl-NL" sz="900" dirty="0" err="1"/>
              <a:t>Advice</a:t>
            </a:r>
            <a:r>
              <a:rPr lang="nl-NL" sz="900" dirty="0"/>
              <a:t> </a:t>
            </a:r>
            <a:r>
              <a:rPr lang="nl-NL" sz="900" dirty="0" err="1"/>
              <a:t>and</a:t>
            </a:r>
            <a:r>
              <a:rPr lang="nl-NL" sz="900" dirty="0"/>
              <a:t> </a:t>
            </a:r>
            <a:r>
              <a:rPr lang="nl-NL" sz="900" dirty="0" err="1"/>
              <a:t>rules</a:t>
            </a:r>
            <a:endParaRPr lang="nl-NL" sz="900" dirty="0"/>
          </a:p>
          <a:p>
            <a:pPr lvl="1">
              <a:lnSpc>
                <a:spcPct val="100000"/>
              </a:lnSpc>
              <a:buClr>
                <a:schemeClr val="tx1"/>
              </a:buClr>
              <a:buFont typeface="Arial" panose="020B0604020202020204" pitchFamily="34" charset="0"/>
              <a:buChar char="•"/>
            </a:pPr>
            <a:r>
              <a:rPr lang="nl-NL" sz="900" dirty="0"/>
              <a:t>Special cases </a:t>
            </a:r>
          </a:p>
          <a:p>
            <a:pPr lvl="2">
              <a:lnSpc>
                <a:spcPct val="100000"/>
              </a:lnSpc>
              <a:buClr>
                <a:schemeClr val="tx1"/>
              </a:buClr>
              <a:buFont typeface="Arial" panose="020B0604020202020204" pitchFamily="34" charset="0"/>
              <a:buChar char="•"/>
            </a:pPr>
            <a:r>
              <a:rPr lang="nl-NL" sz="900" dirty="0" err="1"/>
              <a:t>Dyslexia</a:t>
            </a:r>
            <a:r>
              <a:rPr lang="nl-NL" sz="900" dirty="0"/>
              <a:t> / NT2 / LOOT</a:t>
            </a:r>
          </a:p>
          <a:p>
            <a:pPr lvl="2">
              <a:lnSpc>
                <a:spcPct val="100000"/>
              </a:lnSpc>
              <a:buClr>
                <a:schemeClr val="tx1"/>
              </a:buClr>
              <a:buFont typeface="Arial" panose="020B0604020202020204" pitchFamily="34" charset="0"/>
              <a:buChar char="•"/>
            </a:pPr>
            <a:r>
              <a:rPr lang="nl-NL" sz="900" dirty="0"/>
              <a:t>Transfer </a:t>
            </a:r>
            <a:r>
              <a:rPr lang="nl-NL" sz="900" dirty="0" err="1"/>
              <a:t>to</a:t>
            </a:r>
            <a:r>
              <a:rPr lang="nl-NL" sz="900" dirty="0"/>
              <a:t> </a:t>
            </a:r>
            <a:r>
              <a:rPr lang="nl-NL" sz="900" dirty="0" err="1"/>
              <a:t>another</a:t>
            </a:r>
            <a:r>
              <a:rPr lang="nl-NL" sz="900" dirty="0"/>
              <a:t> level</a:t>
            </a:r>
          </a:p>
          <a:p>
            <a:pPr lvl="2">
              <a:lnSpc>
                <a:spcPct val="100000"/>
              </a:lnSpc>
              <a:buClr>
                <a:schemeClr val="tx1"/>
              </a:buClr>
              <a:buFont typeface="Arial" panose="020B0604020202020204" pitchFamily="34" charset="0"/>
              <a:buChar char="•"/>
            </a:pPr>
            <a:r>
              <a:rPr lang="nl-NL" sz="900" dirty="0"/>
              <a:t>Contract subject</a:t>
            </a:r>
          </a:p>
          <a:p>
            <a:pPr>
              <a:lnSpc>
                <a:spcPct val="100000"/>
              </a:lnSpc>
              <a:buClr>
                <a:schemeClr val="tx1"/>
              </a:buClr>
              <a:buFont typeface="Arial" panose="020B0604020202020204" pitchFamily="34" charset="0"/>
              <a:buChar char="•"/>
            </a:pPr>
            <a:r>
              <a:rPr lang="nl-NL" sz="900" dirty="0"/>
              <a:t>New' subjects in </a:t>
            </a:r>
            <a:r>
              <a:rPr lang="nl-NL" sz="900" dirty="0" err="1"/>
              <a:t>the</a:t>
            </a:r>
            <a:r>
              <a:rPr lang="nl-NL" sz="900" dirty="0"/>
              <a:t> senior </a:t>
            </a:r>
            <a:r>
              <a:rPr lang="nl-NL" sz="900" dirty="0" err="1"/>
              <a:t>phase</a:t>
            </a:r>
            <a:endParaRPr lang="nl-NL" sz="900" dirty="0"/>
          </a:p>
          <a:p>
            <a:pPr lvl="1">
              <a:lnSpc>
                <a:spcPct val="100000"/>
              </a:lnSpc>
              <a:buClr>
                <a:schemeClr val="tx1"/>
              </a:buClr>
              <a:buFont typeface="Arial" panose="020B0604020202020204" pitchFamily="34" charset="0"/>
              <a:buChar char="•"/>
            </a:pPr>
            <a:r>
              <a:rPr lang="nl-NL" sz="900" dirty="0" err="1"/>
              <a:t>Mathematics</a:t>
            </a:r>
            <a:r>
              <a:rPr lang="nl-NL" sz="900" dirty="0"/>
              <a:t> ABD </a:t>
            </a:r>
            <a:r>
              <a:rPr lang="nl-NL" sz="900" dirty="0" err="1"/>
              <a:t>and</a:t>
            </a:r>
            <a:r>
              <a:rPr lang="nl-NL" sz="900" dirty="0"/>
              <a:t> </a:t>
            </a:r>
            <a:r>
              <a:rPr lang="nl-NL" sz="900" dirty="0" err="1"/>
              <a:t>arithmetic</a:t>
            </a:r>
            <a:endParaRPr lang="nl-NL" sz="900" dirty="0"/>
          </a:p>
          <a:p>
            <a:pPr lvl="1">
              <a:lnSpc>
                <a:spcPct val="100000"/>
              </a:lnSpc>
              <a:buClr>
                <a:schemeClr val="tx1"/>
              </a:buClr>
              <a:buFont typeface="Arial" panose="020B0604020202020204" pitchFamily="34" charset="0"/>
              <a:buChar char="•"/>
            </a:pPr>
            <a:r>
              <a:rPr lang="nl-NL" sz="900" dirty="0"/>
              <a:t>Art subjects, CKV,KUA,KUBV,KUDR</a:t>
            </a:r>
          </a:p>
          <a:p>
            <a:pPr lvl="1">
              <a:lnSpc>
                <a:spcPct val="100000"/>
              </a:lnSpc>
              <a:buClr>
                <a:schemeClr val="tx1"/>
              </a:buClr>
              <a:buFont typeface="Arial" panose="020B0604020202020204" pitchFamily="34" charset="0"/>
              <a:buChar char="•"/>
            </a:pPr>
            <a:r>
              <a:rPr lang="nl-NL" sz="900" dirty="0" err="1"/>
              <a:t>Beco</a:t>
            </a:r>
            <a:r>
              <a:rPr lang="nl-NL" sz="900" dirty="0"/>
              <a:t> </a:t>
            </a:r>
            <a:r>
              <a:rPr lang="nl-NL" sz="900" dirty="0" err="1"/>
              <a:t>and</a:t>
            </a:r>
            <a:r>
              <a:rPr lang="nl-NL" sz="900" dirty="0"/>
              <a:t> </a:t>
            </a:r>
            <a:r>
              <a:rPr lang="nl-NL" sz="900" dirty="0" err="1"/>
              <a:t>eco</a:t>
            </a:r>
            <a:endParaRPr lang="nl-NL" sz="900" dirty="0"/>
          </a:p>
          <a:p>
            <a:pPr lvl="1">
              <a:lnSpc>
                <a:spcPct val="100000"/>
              </a:lnSpc>
              <a:buClr>
                <a:schemeClr val="tx1"/>
              </a:buClr>
              <a:buFont typeface="Arial" panose="020B0604020202020204" pitchFamily="34" charset="0"/>
              <a:buChar char="•"/>
            </a:pPr>
            <a:r>
              <a:rPr lang="nl-NL" sz="900" dirty="0"/>
              <a:t>GP, LOB </a:t>
            </a:r>
            <a:r>
              <a:rPr lang="nl-NL" sz="900" dirty="0" err="1"/>
              <a:t>and</a:t>
            </a:r>
            <a:r>
              <a:rPr lang="nl-NL" sz="900" dirty="0"/>
              <a:t> PWS</a:t>
            </a:r>
          </a:p>
          <a:p>
            <a:pPr>
              <a:lnSpc>
                <a:spcPct val="100000"/>
              </a:lnSpc>
              <a:buClr>
                <a:schemeClr val="tx1"/>
              </a:buClr>
              <a:buFont typeface="Arial" panose="020B0604020202020204" pitchFamily="34" charset="0"/>
              <a:buChar char="•"/>
            </a:pPr>
            <a:r>
              <a:rPr lang="nl-NL" sz="900" dirty="0" err="1"/>
              <a:t>Influence</a:t>
            </a:r>
            <a:r>
              <a:rPr lang="nl-NL" sz="900" dirty="0"/>
              <a:t> course on </a:t>
            </a:r>
            <a:r>
              <a:rPr lang="nl-NL" sz="900" dirty="0" err="1"/>
              <a:t>the</a:t>
            </a:r>
            <a:r>
              <a:rPr lang="nl-NL" sz="900" dirty="0"/>
              <a:t> </a:t>
            </a:r>
            <a:r>
              <a:rPr lang="nl-NL" sz="900" dirty="0" err="1"/>
              <a:t>future</a:t>
            </a:r>
            <a:endParaRPr lang="nl-NL" sz="900" dirty="0"/>
          </a:p>
          <a:p>
            <a:pPr>
              <a:lnSpc>
                <a:spcPct val="100000"/>
              </a:lnSpc>
              <a:buClr>
                <a:schemeClr val="tx1"/>
              </a:buClr>
              <a:buFont typeface="Arial" panose="020B0604020202020204" pitchFamily="34" charset="0"/>
              <a:buChar char="•"/>
            </a:pPr>
            <a:r>
              <a:rPr lang="nl-NL" sz="900" dirty="0"/>
              <a:t>Important dates</a:t>
            </a:r>
          </a:p>
          <a:p>
            <a:pPr lvl="1">
              <a:lnSpc>
                <a:spcPct val="100000"/>
              </a:lnSpc>
              <a:buClr>
                <a:schemeClr val="tx1"/>
              </a:buClr>
              <a:buFont typeface="Arial" panose="020B0604020202020204" pitchFamily="34" charset="0"/>
              <a:buChar char="•"/>
            </a:pPr>
            <a:r>
              <a:rPr lang="nl-NL" sz="900" dirty="0" err="1"/>
              <a:t>Chosing</a:t>
            </a:r>
            <a:r>
              <a:rPr lang="nl-NL" sz="900" dirty="0"/>
              <a:t> a course</a:t>
            </a:r>
          </a:p>
          <a:p>
            <a:pPr lvl="1">
              <a:lnSpc>
                <a:spcPct val="100000"/>
              </a:lnSpc>
              <a:buClr>
                <a:schemeClr val="tx1"/>
              </a:buClr>
              <a:buFont typeface="Arial" panose="020B0604020202020204" pitchFamily="34" charset="0"/>
              <a:buChar char="•"/>
            </a:pPr>
            <a:r>
              <a:rPr lang="nl-NL" sz="900" dirty="0" err="1"/>
              <a:t>Changing</a:t>
            </a:r>
            <a:r>
              <a:rPr lang="nl-NL" sz="900" dirty="0"/>
              <a:t> </a:t>
            </a:r>
            <a:r>
              <a:rPr lang="nl-NL" sz="900" dirty="0" err="1"/>
              <a:t>the</a:t>
            </a:r>
            <a:r>
              <a:rPr lang="nl-NL" sz="900" dirty="0"/>
              <a:t> </a:t>
            </a:r>
            <a:r>
              <a:rPr lang="nl-NL" sz="900" dirty="0" err="1"/>
              <a:t>chosen</a:t>
            </a:r>
            <a:r>
              <a:rPr lang="nl-NL" sz="900" dirty="0"/>
              <a:t> course</a:t>
            </a:r>
          </a:p>
          <a:p>
            <a:pPr marL="0" indent="0">
              <a:lnSpc>
                <a:spcPct val="100000"/>
              </a:lnSpc>
              <a:buNone/>
            </a:pPr>
            <a:endParaRPr lang="nl-NL" sz="900" dirty="0"/>
          </a:p>
        </p:txBody>
      </p:sp>
      <p:sp>
        <p:nvSpPr>
          <p:cNvPr id="8" name="Rectangle 3">
            <a:extLst>
              <a:ext uri="{FF2B5EF4-FFF2-40B4-BE49-F238E27FC236}">
                <a16:creationId xmlns:a16="http://schemas.microsoft.com/office/drawing/2014/main" id="{757B3E36-2826-5A41-A47D-4DE7F291099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9">
            <a:extLst>
              <a:ext uri="{FF2B5EF4-FFF2-40B4-BE49-F238E27FC236}">
                <a16:creationId xmlns:a16="http://schemas.microsoft.com/office/drawing/2014/main" id="{3ECD1DEE-BBC5-BD4D-BFCA-4310D4CE41C6}"/>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0" name="Rectangle 6">
            <a:extLst>
              <a:ext uri="{FF2B5EF4-FFF2-40B4-BE49-F238E27FC236}">
                <a16:creationId xmlns:a16="http://schemas.microsoft.com/office/drawing/2014/main" id="{376283F0-D22F-1945-AEE1-E60AC0589108}"/>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2" descr="A picture containing logo&#10;&#10;Description automatically generated">
            <a:extLst>
              <a:ext uri="{FF2B5EF4-FFF2-40B4-BE49-F238E27FC236}">
                <a16:creationId xmlns:a16="http://schemas.microsoft.com/office/drawing/2014/main" id="{31035923-326F-A44E-9804-5F0412C140E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2" name="Rectangle 7">
            <a:extLst>
              <a:ext uri="{FF2B5EF4-FFF2-40B4-BE49-F238E27FC236}">
                <a16:creationId xmlns:a16="http://schemas.microsoft.com/office/drawing/2014/main" id="{EBDFC7B2-0FC0-104E-8EB8-E8E80C32266C}"/>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3" name="Rechte verbindingslijn 12">
            <a:extLst>
              <a:ext uri="{FF2B5EF4-FFF2-40B4-BE49-F238E27FC236}">
                <a16:creationId xmlns:a16="http://schemas.microsoft.com/office/drawing/2014/main" id="{1D7264CF-7B04-3D42-929C-70BF965F2A67}"/>
              </a:ext>
            </a:extLst>
          </p:cNvPr>
          <p:cNvCxnSpPr>
            <a:cxnSpLocks/>
          </p:cNvCxnSpPr>
          <p:nvPr/>
        </p:nvCxnSpPr>
        <p:spPr>
          <a:xfrm>
            <a:off x="452893" y="1058469"/>
            <a:ext cx="305017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8624BA4-7D7C-A042-9686-91A5B7A51F7A}"/>
              </a:ext>
            </a:extLst>
          </p:cNvPr>
          <p:cNvSpPr>
            <a:spLocks noGrp="1"/>
          </p:cNvSpPr>
          <p:nvPr>
            <p:ph idx="1"/>
          </p:nvPr>
        </p:nvSpPr>
        <p:spPr>
          <a:xfrm>
            <a:off x="3808476" y="433879"/>
            <a:ext cx="2748690" cy="4428445"/>
          </a:xfrm>
        </p:spPr>
        <p:txBody>
          <a:bodyPr>
            <a:normAutofit/>
          </a:bodyPr>
          <a:lstStyle/>
          <a:p>
            <a:pPr>
              <a:lnSpc>
                <a:spcPct val="100000"/>
              </a:lnSpc>
            </a:pPr>
            <a:r>
              <a:rPr lang="nl-NL" sz="900" dirty="0"/>
              <a:t>Projectweek</a:t>
            </a:r>
          </a:p>
          <a:p>
            <a:pPr lvl="1">
              <a:lnSpc>
                <a:spcPct val="100000"/>
              </a:lnSpc>
            </a:pPr>
            <a:r>
              <a:rPr lang="nl-NL" sz="900" dirty="0"/>
              <a:t>Opbouw week </a:t>
            </a:r>
          </a:p>
          <a:p>
            <a:pPr lvl="1">
              <a:lnSpc>
                <a:spcPct val="100000"/>
              </a:lnSpc>
            </a:pPr>
            <a:r>
              <a:rPr lang="nl-NL" sz="900" dirty="0"/>
              <a:t>Dagprogramma</a:t>
            </a:r>
          </a:p>
          <a:p>
            <a:pPr lvl="1">
              <a:lnSpc>
                <a:spcPct val="100000"/>
              </a:lnSpc>
            </a:pPr>
            <a:r>
              <a:rPr lang="nl-NL" sz="900" dirty="0"/>
              <a:t>Uw rol als ouder</a:t>
            </a:r>
          </a:p>
          <a:p>
            <a:pPr>
              <a:lnSpc>
                <a:spcPct val="100000"/>
              </a:lnSpc>
            </a:pPr>
            <a:r>
              <a:rPr lang="nl-NL" sz="900" dirty="0"/>
              <a:t>Profielen</a:t>
            </a:r>
          </a:p>
          <a:p>
            <a:pPr lvl="1">
              <a:lnSpc>
                <a:spcPct val="100000"/>
              </a:lnSpc>
            </a:pPr>
            <a:r>
              <a:rPr lang="nl-NL" sz="900" dirty="0"/>
              <a:t>Welke profielen zijn er?</a:t>
            </a:r>
          </a:p>
          <a:p>
            <a:pPr lvl="1">
              <a:lnSpc>
                <a:spcPct val="100000"/>
              </a:lnSpc>
            </a:pPr>
            <a:r>
              <a:rPr lang="nl-NL" sz="900" dirty="0"/>
              <a:t>Hoe zijn de profielen opgebouwd?</a:t>
            </a:r>
          </a:p>
          <a:p>
            <a:pPr lvl="1">
              <a:lnSpc>
                <a:spcPct val="100000"/>
              </a:lnSpc>
            </a:pPr>
            <a:r>
              <a:rPr lang="nl-NL" sz="900" dirty="0"/>
              <a:t>Adviezen en regels</a:t>
            </a:r>
          </a:p>
          <a:p>
            <a:pPr lvl="1">
              <a:lnSpc>
                <a:spcPct val="100000"/>
              </a:lnSpc>
            </a:pPr>
            <a:r>
              <a:rPr lang="nl-NL" sz="900" dirty="0"/>
              <a:t>Bijzondere gevallen </a:t>
            </a:r>
          </a:p>
          <a:p>
            <a:pPr lvl="2">
              <a:lnSpc>
                <a:spcPct val="100000"/>
              </a:lnSpc>
            </a:pPr>
            <a:r>
              <a:rPr lang="nl-NL" sz="900" dirty="0"/>
              <a:t>Dyslexie / NT2 / LOOT</a:t>
            </a:r>
          </a:p>
          <a:p>
            <a:pPr lvl="2">
              <a:lnSpc>
                <a:spcPct val="100000"/>
              </a:lnSpc>
            </a:pPr>
            <a:r>
              <a:rPr lang="nl-NL" sz="900" dirty="0"/>
              <a:t>Doorstromen naar ander niveau</a:t>
            </a:r>
          </a:p>
          <a:p>
            <a:pPr lvl="2">
              <a:lnSpc>
                <a:spcPct val="100000"/>
              </a:lnSpc>
            </a:pPr>
            <a:r>
              <a:rPr lang="nl-NL" sz="900" dirty="0" err="1"/>
              <a:t>Contractvak</a:t>
            </a:r>
            <a:endParaRPr lang="nl-NL" sz="900" dirty="0"/>
          </a:p>
          <a:p>
            <a:pPr>
              <a:lnSpc>
                <a:spcPct val="100000"/>
              </a:lnSpc>
            </a:pPr>
            <a:r>
              <a:rPr lang="nl-NL" sz="900" dirty="0"/>
              <a:t>‘Nieuwe’ vakken in de bovenbouw</a:t>
            </a:r>
          </a:p>
          <a:p>
            <a:pPr lvl="1">
              <a:lnSpc>
                <a:spcPct val="100000"/>
              </a:lnSpc>
            </a:pPr>
            <a:r>
              <a:rPr lang="nl-NL" sz="900" dirty="0"/>
              <a:t>Wiskunde ABD en rekenen</a:t>
            </a:r>
          </a:p>
          <a:p>
            <a:pPr lvl="1">
              <a:lnSpc>
                <a:spcPct val="100000"/>
              </a:lnSpc>
            </a:pPr>
            <a:r>
              <a:rPr lang="nl-NL" sz="900" dirty="0"/>
              <a:t>Kunstvakken, CKV,KUA,KUBV,KUDR</a:t>
            </a:r>
          </a:p>
          <a:p>
            <a:pPr lvl="1">
              <a:lnSpc>
                <a:spcPct val="100000"/>
              </a:lnSpc>
            </a:pPr>
            <a:r>
              <a:rPr lang="nl-NL" sz="900" dirty="0" err="1"/>
              <a:t>Beco</a:t>
            </a:r>
            <a:r>
              <a:rPr lang="nl-NL" sz="900" dirty="0"/>
              <a:t> en </a:t>
            </a:r>
            <a:r>
              <a:rPr lang="nl-NL" sz="900" dirty="0" err="1"/>
              <a:t>eco</a:t>
            </a:r>
            <a:endParaRPr lang="nl-NL" sz="900" dirty="0"/>
          </a:p>
          <a:p>
            <a:pPr lvl="1">
              <a:lnSpc>
                <a:spcPct val="100000"/>
              </a:lnSpc>
            </a:pPr>
            <a:r>
              <a:rPr lang="nl-NL" sz="900" dirty="0"/>
              <a:t>GP, LOB en PWS</a:t>
            </a:r>
          </a:p>
          <a:p>
            <a:pPr>
              <a:lnSpc>
                <a:spcPct val="100000"/>
              </a:lnSpc>
            </a:pPr>
            <a:r>
              <a:rPr lang="nl-NL" sz="900" dirty="0"/>
              <a:t>Invloed van vakkenpakket op de toekomst</a:t>
            </a:r>
          </a:p>
          <a:p>
            <a:pPr>
              <a:lnSpc>
                <a:spcPct val="100000"/>
              </a:lnSpc>
            </a:pPr>
            <a:r>
              <a:rPr lang="nl-NL" sz="900" dirty="0"/>
              <a:t>Belangrijke data</a:t>
            </a:r>
          </a:p>
          <a:p>
            <a:pPr lvl="1">
              <a:lnSpc>
                <a:spcPct val="100000"/>
              </a:lnSpc>
            </a:pPr>
            <a:r>
              <a:rPr lang="nl-NL" sz="900" dirty="0"/>
              <a:t>Kiezen van profiel/vakkenpakket</a:t>
            </a:r>
          </a:p>
          <a:p>
            <a:pPr lvl="1">
              <a:lnSpc>
                <a:spcPct val="100000"/>
              </a:lnSpc>
            </a:pPr>
            <a:r>
              <a:rPr lang="nl-NL" sz="900" dirty="0"/>
              <a:t>Wijzigen van profiel/vakkenpakket</a:t>
            </a:r>
          </a:p>
        </p:txBody>
      </p:sp>
    </p:spTree>
    <p:extLst>
      <p:ext uri="{BB962C8B-B14F-4D97-AF65-F5344CB8AC3E}">
        <p14:creationId xmlns:p14="http://schemas.microsoft.com/office/powerpoint/2010/main" val="88686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2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200" fill="hold"/>
                                        <p:tgtEl>
                                          <p:spTgt spid="3">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2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2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2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200" fill="hold"/>
                                        <p:tgtEl>
                                          <p:spTgt spid="3">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additive="base">
                                        <p:cTn id="5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2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200" fill="hold"/>
                                        <p:tgtEl>
                                          <p:spTgt spid="3">
                                            <p:txEl>
                                              <p:pRg st="8" end="8"/>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 calcmode="lin" valueType="num">
                                      <p:cBhvr additive="base">
                                        <p:cTn id="6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additive="base">
                                        <p:cTn id="71" dur="2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2" dur="200" fill="hold"/>
                                        <p:tgtEl>
                                          <p:spTgt spid="3">
                                            <p:txEl>
                                              <p:pRg st="9" end="9"/>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anim calcmode="lin" valueType="num">
                                      <p:cBhvr additive="base">
                                        <p:cTn id="7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9" end="9"/>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additive="base">
                                        <p:cTn id="79" dur="2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0" dur="200" fill="hold"/>
                                        <p:tgtEl>
                                          <p:spTgt spid="3">
                                            <p:txEl>
                                              <p:pRg st="10" end="10"/>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
                                            <p:txEl>
                                              <p:pRg st="10" end="10"/>
                                            </p:txEl>
                                          </p:spTgt>
                                        </p:tgtEl>
                                        <p:attrNameLst>
                                          <p:attrName>style.visibility</p:attrName>
                                        </p:attrNameLst>
                                      </p:cBhvr>
                                      <p:to>
                                        <p:strVal val="visible"/>
                                      </p:to>
                                    </p:set>
                                    <p:anim calcmode="lin" valueType="num">
                                      <p:cBhvr additive="base">
                                        <p:cTn id="8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anim calcmode="lin" valueType="num">
                                      <p:cBhvr additive="base">
                                        <p:cTn id="87" dur="2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8" dur="200" fill="hold"/>
                                        <p:tgtEl>
                                          <p:spTgt spid="3">
                                            <p:txEl>
                                              <p:pRg st="11" end="11"/>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
                                            <p:txEl>
                                              <p:pRg st="11" end="11"/>
                                            </p:txEl>
                                          </p:spTgt>
                                        </p:tgtEl>
                                        <p:attrNameLst>
                                          <p:attrName>style.visibility</p:attrName>
                                        </p:attrNameLst>
                                      </p:cBhvr>
                                      <p:to>
                                        <p:strVal val="visible"/>
                                      </p:to>
                                    </p:set>
                                    <p:anim calcmode="lin" valueType="num">
                                      <p:cBhvr additive="base">
                                        <p:cTn id="9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12" end="12"/>
                                            </p:txEl>
                                          </p:spTgt>
                                        </p:tgtEl>
                                        <p:attrNameLst>
                                          <p:attrName>style.visibility</p:attrName>
                                        </p:attrNameLst>
                                      </p:cBhvr>
                                      <p:to>
                                        <p:strVal val="visible"/>
                                      </p:to>
                                    </p:set>
                                    <p:anim calcmode="lin" valueType="num">
                                      <p:cBhvr additive="base">
                                        <p:cTn id="9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12" end="12"/>
                                            </p:txEl>
                                          </p:spTgt>
                                        </p:tgtEl>
                                        <p:attrNameLst>
                                          <p:attrName>style.visibility</p:attrName>
                                        </p:attrNameLst>
                                      </p:cBhvr>
                                      <p:to>
                                        <p:strVal val="visible"/>
                                      </p:to>
                                    </p:set>
                                    <p:anim calcmode="lin" valueType="num">
                                      <p:cBhvr additive="base">
                                        <p:cTn id="10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par>
                          <p:cTn id="103" fill="hold">
                            <p:stCondLst>
                              <p:cond delay="500"/>
                            </p:stCondLst>
                            <p:childTnLst>
                              <p:par>
                                <p:cTn id="104" presetID="2" presetClass="entr" presetSubtype="4" fill="hold" nodeType="afterEffect">
                                  <p:stCondLst>
                                    <p:cond delay="0"/>
                                  </p:stCondLst>
                                  <p:childTnLst>
                                    <p:set>
                                      <p:cBhvr>
                                        <p:cTn id="105" dur="1" fill="hold">
                                          <p:stCondLst>
                                            <p:cond delay="0"/>
                                          </p:stCondLst>
                                        </p:cTn>
                                        <p:tgtEl>
                                          <p:spTgt spid="3">
                                            <p:txEl>
                                              <p:pRg st="13" end="13"/>
                                            </p:txEl>
                                          </p:spTgt>
                                        </p:tgtEl>
                                        <p:attrNameLst>
                                          <p:attrName>style.visibility</p:attrName>
                                        </p:attrNameLst>
                                      </p:cBhvr>
                                      <p:to>
                                        <p:strVal val="visible"/>
                                      </p:to>
                                    </p:set>
                                    <p:anim calcmode="lin" valueType="num">
                                      <p:cBhvr additive="base">
                                        <p:cTn id="106" dur="2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07" dur="200" fill="hold"/>
                                        <p:tgtEl>
                                          <p:spTgt spid="3">
                                            <p:txEl>
                                              <p:pRg st="13" end="13"/>
                                            </p:txEl>
                                          </p:spTgt>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4">
                                            <p:txEl>
                                              <p:pRg st="13" end="13"/>
                                            </p:txEl>
                                          </p:spTgt>
                                        </p:tgtEl>
                                        <p:attrNameLst>
                                          <p:attrName>style.visibility</p:attrName>
                                        </p:attrNameLst>
                                      </p:cBhvr>
                                      <p:to>
                                        <p:strVal val="visible"/>
                                      </p:to>
                                    </p:set>
                                    <p:anim calcmode="lin" valueType="num">
                                      <p:cBhvr additive="base">
                                        <p:cTn id="110"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3">
                                            <p:txEl>
                                              <p:pRg st="14" end="14"/>
                                            </p:txEl>
                                          </p:spTgt>
                                        </p:tgtEl>
                                        <p:attrNameLst>
                                          <p:attrName>style.visibility</p:attrName>
                                        </p:attrNameLst>
                                      </p:cBhvr>
                                      <p:to>
                                        <p:strVal val="visible"/>
                                      </p:to>
                                    </p:set>
                                    <p:anim calcmode="lin" valueType="num">
                                      <p:cBhvr additive="base">
                                        <p:cTn id="114" dur="2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15" dur="200" fill="hold"/>
                                        <p:tgtEl>
                                          <p:spTgt spid="3">
                                            <p:txEl>
                                              <p:pRg st="14" end="14"/>
                                            </p:txEl>
                                          </p:spTgt>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4">
                                            <p:txEl>
                                              <p:pRg st="14" end="14"/>
                                            </p:txEl>
                                          </p:spTgt>
                                        </p:tgtEl>
                                        <p:attrNameLst>
                                          <p:attrName>style.visibility</p:attrName>
                                        </p:attrNameLst>
                                      </p:cBhvr>
                                      <p:to>
                                        <p:strVal val="visible"/>
                                      </p:to>
                                    </p:set>
                                    <p:anim calcmode="lin" valueType="num">
                                      <p:cBhvr additive="base">
                                        <p:cTn id="118"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3">
                                            <p:txEl>
                                              <p:pRg st="15" end="15"/>
                                            </p:txEl>
                                          </p:spTgt>
                                        </p:tgtEl>
                                        <p:attrNameLst>
                                          <p:attrName>style.visibility</p:attrName>
                                        </p:attrNameLst>
                                      </p:cBhvr>
                                      <p:to>
                                        <p:strVal val="visible"/>
                                      </p:to>
                                    </p:set>
                                    <p:anim calcmode="lin" valueType="num">
                                      <p:cBhvr additive="base">
                                        <p:cTn id="122" dur="2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23" dur="200" fill="hold"/>
                                        <p:tgtEl>
                                          <p:spTgt spid="3">
                                            <p:txEl>
                                              <p:pRg st="15" end="15"/>
                                            </p:txEl>
                                          </p:spTgt>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4">
                                            <p:txEl>
                                              <p:pRg st="15" end="15"/>
                                            </p:txEl>
                                          </p:spTgt>
                                        </p:tgtEl>
                                        <p:attrNameLst>
                                          <p:attrName>style.visibility</p:attrName>
                                        </p:attrNameLst>
                                      </p:cBhvr>
                                      <p:to>
                                        <p:strVal val="visible"/>
                                      </p:to>
                                    </p:set>
                                    <p:anim calcmode="lin" valueType="num">
                                      <p:cBhvr additive="base">
                                        <p:cTn id="126"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4">
                                            <p:txEl>
                                              <p:pRg st="15" end="15"/>
                                            </p:txEl>
                                          </p:spTgt>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3">
                                            <p:txEl>
                                              <p:pRg st="16" end="16"/>
                                            </p:txEl>
                                          </p:spTgt>
                                        </p:tgtEl>
                                        <p:attrNameLst>
                                          <p:attrName>style.visibility</p:attrName>
                                        </p:attrNameLst>
                                      </p:cBhvr>
                                      <p:to>
                                        <p:strVal val="visible"/>
                                      </p:to>
                                    </p:set>
                                    <p:anim calcmode="lin" valueType="num">
                                      <p:cBhvr additive="base">
                                        <p:cTn id="130" dur="2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31" dur="200" fill="hold"/>
                                        <p:tgtEl>
                                          <p:spTgt spid="3">
                                            <p:txEl>
                                              <p:pRg st="16" end="16"/>
                                            </p:txEl>
                                          </p:spTgt>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4">
                                            <p:txEl>
                                              <p:pRg st="16" end="16"/>
                                            </p:txEl>
                                          </p:spTgt>
                                        </p:tgtEl>
                                        <p:attrNameLst>
                                          <p:attrName>style.visibility</p:attrName>
                                        </p:attrNameLst>
                                      </p:cBhvr>
                                      <p:to>
                                        <p:strVal val="visible"/>
                                      </p:to>
                                    </p:set>
                                    <p:anim calcmode="lin" valueType="num">
                                      <p:cBhvr additive="base">
                                        <p:cTn id="134"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3">
                                            <p:txEl>
                                              <p:pRg st="17" end="17"/>
                                            </p:txEl>
                                          </p:spTgt>
                                        </p:tgtEl>
                                        <p:attrNameLst>
                                          <p:attrName>style.visibility</p:attrName>
                                        </p:attrNameLst>
                                      </p:cBhvr>
                                      <p:to>
                                        <p:strVal val="visible"/>
                                      </p:to>
                                    </p:set>
                                    <p:anim calcmode="lin" valueType="num">
                                      <p:cBhvr additive="base">
                                        <p:cTn id="140"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4">
                                            <p:txEl>
                                              <p:pRg st="17" end="17"/>
                                            </p:txEl>
                                          </p:spTgt>
                                        </p:tgtEl>
                                        <p:attrNameLst>
                                          <p:attrName>style.visibility</p:attrName>
                                        </p:attrNameLst>
                                      </p:cBhvr>
                                      <p:to>
                                        <p:strVal val="visible"/>
                                      </p:to>
                                    </p:set>
                                    <p:anim calcmode="lin" valueType="num">
                                      <p:cBhvr additive="base">
                                        <p:cTn id="144"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3">
                                            <p:txEl>
                                              <p:pRg st="18" end="18"/>
                                            </p:txEl>
                                          </p:spTgt>
                                        </p:tgtEl>
                                        <p:attrNameLst>
                                          <p:attrName>style.visibility</p:attrName>
                                        </p:attrNameLst>
                                      </p:cBhvr>
                                      <p:to>
                                        <p:strVal val="visible"/>
                                      </p:to>
                                    </p:set>
                                    <p:anim calcmode="lin" valueType="num">
                                      <p:cBhvr additive="base">
                                        <p:cTn id="150"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151"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4">
                                            <p:txEl>
                                              <p:pRg st="18" end="18"/>
                                            </p:txEl>
                                          </p:spTgt>
                                        </p:tgtEl>
                                        <p:attrNameLst>
                                          <p:attrName>style.visibility</p:attrName>
                                        </p:attrNameLst>
                                      </p:cBhvr>
                                      <p:to>
                                        <p:strVal val="visible"/>
                                      </p:to>
                                    </p:set>
                                    <p:anim calcmode="lin" valueType="num">
                                      <p:cBhvr additive="base">
                                        <p:cTn id="154"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par>
                          <p:cTn id="156" fill="hold">
                            <p:stCondLst>
                              <p:cond delay="500"/>
                            </p:stCondLst>
                            <p:childTnLst>
                              <p:par>
                                <p:cTn id="157" presetID="2" presetClass="entr" presetSubtype="4" fill="hold" nodeType="afterEffect">
                                  <p:stCondLst>
                                    <p:cond delay="0"/>
                                  </p:stCondLst>
                                  <p:childTnLst>
                                    <p:set>
                                      <p:cBhvr>
                                        <p:cTn id="158" dur="1" fill="hold">
                                          <p:stCondLst>
                                            <p:cond delay="0"/>
                                          </p:stCondLst>
                                        </p:cTn>
                                        <p:tgtEl>
                                          <p:spTgt spid="3">
                                            <p:txEl>
                                              <p:pRg st="19" end="19"/>
                                            </p:txEl>
                                          </p:spTgt>
                                        </p:tgtEl>
                                        <p:attrNameLst>
                                          <p:attrName>style.visibility</p:attrName>
                                        </p:attrNameLst>
                                      </p:cBhvr>
                                      <p:to>
                                        <p:strVal val="visible"/>
                                      </p:to>
                                    </p:set>
                                    <p:anim calcmode="lin" valueType="num">
                                      <p:cBhvr additive="base">
                                        <p:cTn id="159" dur="2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160" dur="200" fill="hold"/>
                                        <p:tgtEl>
                                          <p:spTgt spid="3">
                                            <p:txEl>
                                              <p:pRg st="19" end="19"/>
                                            </p:txEl>
                                          </p:spTgt>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4">
                                            <p:txEl>
                                              <p:pRg st="19" end="19"/>
                                            </p:txEl>
                                          </p:spTgt>
                                        </p:tgtEl>
                                        <p:attrNameLst>
                                          <p:attrName>style.visibility</p:attrName>
                                        </p:attrNameLst>
                                      </p:cBhvr>
                                      <p:to>
                                        <p:strVal val="visible"/>
                                      </p:to>
                                    </p:set>
                                    <p:anim calcmode="lin" valueType="num">
                                      <p:cBhvr additive="base">
                                        <p:cTn id="163" dur="500" fill="hold"/>
                                        <p:tgtEl>
                                          <p:spTgt spid="4">
                                            <p:txEl>
                                              <p:pRg st="19" end="19"/>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4">
                                            <p:txEl>
                                              <p:pRg st="19" end="19"/>
                                            </p:txEl>
                                          </p:spTgt>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3">
                                            <p:txEl>
                                              <p:pRg st="20" end="20"/>
                                            </p:txEl>
                                          </p:spTgt>
                                        </p:tgtEl>
                                        <p:attrNameLst>
                                          <p:attrName>style.visibility</p:attrName>
                                        </p:attrNameLst>
                                      </p:cBhvr>
                                      <p:to>
                                        <p:strVal val="visible"/>
                                      </p:to>
                                    </p:set>
                                    <p:anim calcmode="lin" valueType="num">
                                      <p:cBhvr additive="base">
                                        <p:cTn id="167" dur="2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68" dur="200" fill="hold"/>
                                        <p:tgtEl>
                                          <p:spTgt spid="3">
                                            <p:txEl>
                                              <p:pRg st="20" end="20"/>
                                            </p:txEl>
                                          </p:spTgt>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4">
                                            <p:txEl>
                                              <p:pRg st="20" end="20"/>
                                            </p:txEl>
                                          </p:spTgt>
                                        </p:tgtEl>
                                        <p:attrNameLst>
                                          <p:attrName>style.visibility</p:attrName>
                                        </p:attrNameLst>
                                      </p:cBhvr>
                                      <p:to>
                                        <p:strVal val="visible"/>
                                      </p:to>
                                    </p:set>
                                    <p:anim calcmode="lin" valueType="num">
                                      <p:cBhvr additive="base">
                                        <p:cTn id="171" dur="500" fill="hold"/>
                                        <p:tgtEl>
                                          <p:spTgt spid="4">
                                            <p:txEl>
                                              <p:pRg st="20" end="20"/>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4">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A847A6D-8B2A-3C44-8128-190D4D66180F}"/>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9">
            <a:extLst>
              <a:ext uri="{FF2B5EF4-FFF2-40B4-BE49-F238E27FC236}">
                <a16:creationId xmlns:a16="http://schemas.microsoft.com/office/drawing/2014/main" id="{6ACFE86E-62B9-A34C-A04B-E33853E7F77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5" name="Rectangle 6">
            <a:extLst>
              <a:ext uri="{FF2B5EF4-FFF2-40B4-BE49-F238E27FC236}">
                <a16:creationId xmlns:a16="http://schemas.microsoft.com/office/drawing/2014/main" id="{C190A72B-8B18-C84F-9CC5-F16E2FC4F58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2" descr="A picture containing logo&#10;&#10;Description automatically generated">
            <a:extLst>
              <a:ext uri="{FF2B5EF4-FFF2-40B4-BE49-F238E27FC236}">
                <a16:creationId xmlns:a16="http://schemas.microsoft.com/office/drawing/2014/main" id="{CD1A028C-5996-1246-AB6A-3B9A76590572}"/>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7" name="Rectangle 7">
            <a:extLst>
              <a:ext uri="{FF2B5EF4-FFF2-40B4-BE49-F238E27FC236}">
                <a16:creationId xmlns:a16="http://schemas.microsoft.com/office/drawing/2014/main" id="{3A86164D-82A1-9449-BDC2-F4A5EA739180}"/>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6">
            <a:extLst>
              <a:ext uri="{FF2B5EF4-FFF2-40B4-BE49-F238E27FC236}">
                <a16:creationId xmlns:a16="http://schemas.microsoft.com/office/drawing/2014/main" id="{9016FA4F-0ACC-D941-8BE2-50ACB44A48C2}"/>
              </a:ext>
            </a:extLst>
          </p:cNvPr>
          <p:cNvSpPr/>
          <p:nvPr/>
        </p:nvSpPr>
        <p:spPr>
          <a:xfrm>
            <a:off x="-3215955" y="1808225"/>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0" name="Ovaal 9">
            <a:extLst>
              <a:ext uri="{FF2B5EF4-FFF2-40B4-BE49-F238E27FC236}">
                <a16:creationId xmlns:a16="http://schemas.microsoft.com/office/drawing/2014/main" id="{61D10209-09F4-E641-9A94-34947E06FF7E}"/>
              </a:ext>
            </a:extLst>
          </p:cNvPr>
          <p:cNvSpPr/>
          <p:nvPr/>
        </p:nvSpPr>
        <p:spPr>
          <a:xfrm>
            <a:off x="6092162" y="1808225"/>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a:xfrm>
            <a:off x="-12102" y="1375674"/>
            <a:ext cx="7886700" cy="2139553"/>
          </a:xfrm>
        </p:spPr>
        <p:txBody>
          <a:bodyPr>
            <a:noAutofit/>
          </a:bodyPr>
          <a:lstStyle/>
          <a:p>
            <a:r>
              <a:rPr lang="nl-NL" sz="3300" dirty="0"/>
              <a:t>Invloed van vakkenpakket op de toekomst </a:t>
            </a:r>
            <a:br>
              <a:rPr lang="nl-NL" sz="3300" dirty="0"/>
            </a:br>
            <a:r>
              <a:rPr lang="nl-NL" sz="3300" dirty="0" err="1">
                <a:solidFill>
                  <a:schemeClr val="bg1"/>
                </a:solidFill>
              </a:rPr>
              <a:t>Influence</a:t>
            </a:r>
            <a:r>
              <a:rPr lang="nl-NL" sz="3300" dirty="0">
                <a:solidFill>
                  <a:schemeClr val="bg1"/>
                </a:solidFill>
              </a:rPr>
              <a:t> of course on </a:t>
            </a:r>
            <a:r>
              <a:rPr lang="nl-NL" sz="3300" dirty="0" err="1">
                <a:solidFill>
                  <a:schemeClr val="bg1"/>
                </a:solidFill>
              </a:rPr>
              <a:t>the</a:t>
            </a:r>
            <a:r>
              <a:rPr lang="nl-NL" sz="3300" dirty="0">
                <a:solidFill>
                  <a:schemeClr val="bg1"/>
                </a:solidFill>
              </a:rPr>
              <a:t> </a:t>
            </a:r>
            <a:r>
              <a:rPr lang="nl-NL" sz="3300" dirty="0" err="1">
                <a:solidFill>
                  <a:schemeClr val="bg1"/>
                </a:solidFill>
              </a:rPr>
              <a:t>future</a:t>
            </a:r>
            <a:br>
              <a:rPr lang="nl-NL" sz="2400" dirty="0"/>
            </a:br>
            <a:endParaRPr lang="nl-NL" sz="2400" dirty="0"/>
          </a:p>
        </p:txBody>
      </p:sp>
    </p:spTree>
    <p:extLst>
      <p:ext uri="{BB962C8B-B14F-4D97-AF65-F5344CB8AC3E}">
        <p14:creationId xmlns:p14="http://schemas.microsoft.com/office/powerpoint/2010/main" val="12867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1DAC635A-B6F7-8744-9CCA-450CF02F682A}"/>
              </a:ext>
            </a:extLst>
          </p:cNvPr>
          <p:cNvPicPr>
            <a:picLocks noChangeAspect="1"/>
          </p:cNvPicPr>
          <p:nvPr/>
        </p:nvPicPr>
        <p:blipFill>
          <a:blip r:embed="rId2"/>
          <a:stretch>
            <a:fillRect/>
          </a:stretch>
        </p:blipFill>
        <p:spPr>
          <a:xfrm>
            <a:off x="3475815" y="1067041"/>
            <a:ext cx="1886959" cy="2379209"/>
          </a:xfrm>
          <a:prstGeom prst="rect">
            <a:avLst/>
          </a:prstGeom>
        </p:spPr>
      </p:pic>
      <p:pic>
        <p:nvPicPr>
          <p:cNvPr id="21" name="Afbeelding 20">
            <a:extLst>
              <a:ext uri="{FF2B5EF4-FFF2-40B4-BE49-F238E27FC236}">
                <a16:creationId xmlns:a16="http://schemas.microsoft.com/office/drawing/2014/main" id="{599FF7A7-AC72-B145-A710-AA587D79EF67}"/>
              </a:ext>
            </a:extLst>
          </p:cNvPr>
          <p:cNvPicPr>
            <a:picLocks noChangeAspect="1"/>
          </p:cNvPicPr>
          <p:nvPr/>
        </p:nvPicPr>
        <p:blipFill>
          <a:blip r:embed="rId3"/>
          <a:stretch>
            <a:fillRect/>
          </a:stretch>
        </p:blipFill>
        <p:spPr>
          <a:xfrm rot="18059320" flipH="1">
            <a:off x="1230042" y="1845770"/>
            <a:ext cx="2563296" cy="2504505"/>
          </a:xfrm>
          <a:prstGeom prst="rect">
            <a:avLst/>
          </a:prstGeom>
        </p:spPr>
      </p:pic>
      <p:sp>
        <p:nvSpPr>
          <p:cNvPr id="22" name="Vrije vorm 21">
            <a:extLst>
              <a:ext uri="{FF2B5EF4-FFF2-40B4-BE49-F238E27FC236}">
                <a16:creationId xmlns:a16="http://schemas.microsoft.com/office/drawing/2014/main" id="{B7463C04-76E7-014B-9CB2-2BB48F17BC00}"/>
              </a:ext>
            </a:extLst>
          </p:cNvPr>
          <p:cNvSpPr/>
          <p:nvPr/>
        </p:nvSpPr>
        <p:spPr>
          <a:xfrm>
            <a:off x="914400" y="1287624"/>
            <a:ext cx="2267339" cy="2118049"/>
          </a:xfrm>
          <a:custGeom>
            <a:avLst/>
            <a:gdLst>
              <a:gd name="connsiteX0" fmla="*/ 121298 w 2267339"/>
              <a:gd name="connsiteY0" fmla="*/ 2118049 h 2118049"/>
              <a:gd name="connsiteX1" fmla="*/ 1250302 w 2267339"/>
              <a:gd name="connsiteY1" fmla="*/ 2052735 h 2118049"/>
              <a:gd name="connsiteX2" fmla="*/ 2024743 w 2267339"/>
              <a:gd name="connsiteY2" fmla="*/ 1847462 h 2118049"/>
              <a:gd name="connsiteX3" fmla="*/ 1912776 w 2267339"/>
              <a:gd name="connsiteY3" fmla="*/ 1660849 h 2118049"/>
              <a:gd name="connsiteX4" fmla="*/ 1978090 w 2267339"/>
              <a:gd name="connsiteY4" fmla="*/ 1184988 h 2118049"/>
              <a:gd name="connsiteX5" fmla="*/ 2192694 w 2267339"/>
              <a:gd name="connsiteY5" fmla="*/ 1184988 h 2118049"/>
              <a:gd name="connsiteX6" fmla="*/ 2267339 w 2267339"/>
              <a:gd name="connsiteY6" fmla="*/ 335903 h 2118049"/>
              <a:gd name="connsiteX7" fmla="*/ 933061 w 2267339"/>
              <a:gd name="connsiteY7" fmla="*/ 0 h 2118049"/>
              <a:gd name="connsiteX8" fmla="*/ 65314 w 2267339"/>
              <a:gd name="connsiteY8" fmla="*/ 1054360 h 2118049"/>
              <a:gd name="connsiteX9" fmla="*/ 0 w 2267339"/>
              <a:gd name="connsiteY9" fmla="*/ 1819470 h 2118049"/>
              <a:gd name="connsiteX10" fmla="*/ 121298 w 2267339"/>
              <a:gd name="connsiteY10" fmla="*/ 2118049 h 211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7339" h="2118049">
                <a:moveTo>
                  <a:pt x="121298" y="2118049"/>
                </a:moveTo>
                <a:lnTo>
                  <a:pt x="1250302" y="2052735"/>
                </a:lnTo>
                <a:lnTo>
                  <a:pt x="2024743" y="1847462"/>
                </a:lnTo>
                <a:lnTo>
                  <a:pt x="1912776" y="1660849"/>
                </a:lnTo>
                <a:lnTo>
                  <a:pt x="1978090" y="1184988"/>
                </a:lnTo>
                <a:lnTo>
                  <a:pt x="2192694" y="1184988"/>
                </a:lnTo>
                <a:lnTo>
                  <a:pt x="2267339" y="335903"/>
                </a:lnTo>
                <a:lnTo>
                  <a:pt x="933061" y="0"/>
                </a:lnTo>
                <a:lnTo>
                  <a:pt x="65314" y="1054360"/>
                </a:lnTo>
                <a:lnTo>
                  <a:pt x="0" y="1819470"/>
                </a:lnTo>
                <a:lnTo>
                  <a:pt x="121298" y="21180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F423925F-8605-BF49-82F4-CCB6526511C2}"/>
              </a:ext>
            </a:extLst>
          </p:cNvPr>
          <p:cNvPicPr>
            <a:picLocks noChangeAspect="1"/>
          </p:cNvPicPr>
          <p:nvPr/>
        </p:nvPicPr>
        <p:blipFill>
          <a:blip r:embed="rId3"/>
          <a:stretch>
            <a:fillRect/>
          </a:stretch>
        </p:blipFill>
        <p:spPr>
          <a:xfrm rot="3540680">
            <a:off x="5176455" y="1845768"/>
            <a:ext cx="2563296" cy="2504505"/>
          </a:xfrm>
          <a:prstGeom prst="rect">
            <a:avLst/>
          </a:prstGeom>
        </p:spPr>
      </p:pic>
      <p:sp>
        <p:nvSpPr>
          <p:cNvPr id="23" name="Vrije vorm 22">
            <a:extLst>
              <a:ext uri="{FF2B5EF4-FFF2-40B4-BE49-F238E27FC236}">
                <a16:creationId xmlns:a16="http://schemas.microsoft.com/office/drawing/2014/main" id="{720FFC3C-65F2-4145-8424-432DD0BB2FBC}"/>
              </a:ext>
            </a:extLst>
          </p:cNvPr>
          <p:cNvSpPr/>
          <p:nvPr/>
        </p:nvSpPr>
        <p:spPr>
          <a:xfrm>
            <a:off x="5980922" y="989045"/>
            <a:ext cx="2640564" cy="2220686"/>
          </a:xfrm>
          <a:custGeom>
            <a:avLst/>
            <a:gdLst>
              <a:gd name="connsiteX0" fmla="*/ 0 w 2640564"/>
              <a:gd name="connsiteY0" fmla="*/ 839755 h 2220686"/>
              <a:gd name="connsiteX1" fmla="*/ 83976 w 2640564"/>
              <a:gd name="connsiteY1" fmla="*/ 1595535 h 2220686"/>
              <a:gd name="connsiteX2" fmla="*/ 111968 w 2640564"/>
              <a:gd name="connsiteY2" fmla="*/ 2024743 h 2220686"/>
              <a:gd name="connsiteX3" fmla="*/ 111968 w 2640564"/>
              <a:gd name="connsiteY3" fmla="*/ 2024743 h 2220686"/>
              <a:gd name="connsiteX4" fmla="*/ 65315 w 2640564"/>
              <a:gd name="connsiteY4" fmla="*/ 2127379 h 2220686"/>
              <a:gd name="connsiteX5" fmla="*/ 270588 w 2640564"/>
              <a:gd name="connsiteY5" fmla="*/ 2211355 h 2220686"/>
              <a:gd name="connsiteX6" fmla="*/ 1782147 w 2640564"/>
              <a:gd name="connsiteY6" fmla="*/ 2220686 h 2220686"/>
              <a:gd name="connsiteX7" fmla="*/ 2640564 w 2640564"/>
              <a:gd name="connsiteY7" fmla="*/ 1838131 h 2220686"/>
              <a:gd name="connsiteX8" fmla="*/ 2435290 w 2640564"/>
              <a:gd name="connsiteY8" fmla="*/ 653143 h 2220686"/>
              <a:gd name="connsiteX9" fmla="*/ 1408923 w 2640564"/>
              <a:gd name="connsiteY9" fmla="*/ 0 h 2220686"/>
              <a:gd name="connsiteX10" fmla="*/ 513184 w 2640564"/>
              <a:gd name="connsiteY10" fmla="*/ 354563 h 2220686"/>
              <a:gd name="connsiteX11" fmla="*/ 0 w 2640564"/>
              <a:gd name="connsiteY11" fmla="*/ 839755 h 22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564" h="2220686">
                <a:moveTo>
                  <a:pt x="0" y="839755"/>
                </a:moveTo>
                <a:lnTo>
                  <a:pt x="83976" y="1595535"/>
                </a:lnTo>
                <a:lnTo>
                  <a:pt x="111968" y="2024743"/>
                </a:lnTo>
                <a:lnTo>
                  <a:pt x="111968" y="2024743"/>
                </a:lnTo>
                <a:lnTo>
                  <a:pt x="65315" y="2127379"/>
                </a:lnTo>
                <a:lnTo>
                  <a:pt x="270588" y="2211355"/>
                </a:lnTo>
                <a:lnTo>
                  <a:pt x="1782147" y="2220686"/>
                </a:lnTo>
                <a:lnTo>
                  <a:pt x="2640564" y="1838131"/>
                </a:lnTo>
                <a:lnTo>
                  <a:pt x="2435290" y="653143"/>
                </a:lnTo>
                <a:lnTo>
                  <a:pt x="1408923" y="0"/>
                </a:lnTo>
                <a:lnTo>
                  <a:pt x="513184" y="354563"/>
                </a:lnTo>
                <a:lnTo>
                  <a:pt x="0" y="8397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47CEB70-5452-F54D-9857-C9722DF7C2D5}"/>
              </a:ext>
            </a:extLst>
          </p:cNvPr>
          <p:cNvSpPr>
            <a:spLocks noGrp="1"/>
          </p:cNvSpPr>
          <p:nvPr>
            <p:ph type="title"/>
          </p:nvPr>
        </p:nvSpPr>
        <p:spPr/>
        <p:txBody>
          <a:bodyPr/>
          <a:lstStyle/>
          <a:p>
            <a:r>
              <a:rPr lang="nl-NL" dirty="0"/>
              <a:t>Toekomst						</a:t>
            </a:r>
            <a:r>
              <a:rPr lang="nl-NL" i="1" dirty="0" err="1"/>
              <a:t>Future</a:t>
            </a:r>
            <a:endParaRPr lang="nl-NL" dirty="0"/>
          </a:p>
        </p:txBody>
      </p:sp>
      <p:sp>
        <p:nvSpPr>
          <p:cNvPr id="3" name="Tijdelijke aanduiding voor inhoud 2">
            <a:extLst>
              <a:ext uri="{FF2B5EF4-FFF2-40B4-BE49-F238E27FC236}">
                <a16:creationId xmlns:a16="http://schemas.microsoft.com/office/drawing/2014/main" id="{B66DB865-F73F-D545-B9E9-DB1FE722F36C}"/>
              </a:ext>
            </a:extLst>
          </p:cNvPr>
          <p:cNvSpPr>
            <a:spLocks noGrp="1"/>
          </p:cNvSpPr>
          <p:nvPr>
            <p:ph idx="1"/>
          </p:nvPr>
        </p:nvSpPr>
        <p:spPr>
          <a:xfrm>
            <a:off x="601670" y="1293411"/>
            <a:ext cx="8089436" cy="3263504"/>
          </a:xfrm>
        </p:spPr>
        <p:txBody>
          <a:bodyPr numCol="3" spcCol="360000">
            <a:normAutofit lnSpcReduction="10000"/>
          </a:bodyPr>
          <a:lstStyle/>
          <a:p>
            <a:pPr marL="0" indent="0">
              <a:buNone/>
            </a:pPr>
            <a:r>
              <a:rPr lang="nl-NL" sz="1400" dirty="0"/>
              <a:t>“Het niet hebben van bepaalde vakken kan beperken voor vervolgopleidingen maar als je je diploma niet haalt (omdat het vak je niet ligt) kun je helemaal geen vervolgopleiding doen…”</a:t>
            </a:r>
          </a:p>
          <a:p>
            <a:pPr marL="0" indent="0">
              <a:buNone/>
            </a:pPr>
            <a:endParaRPr lang="nl-NL" sz="1400" dirty="0"/>
          </a:p>
          <a:p>
            <a:pPr marL="0" indent="0">
              <a:buNone/>
            </a:pPr>
            <a:r>
              <a:rPr lang="nl-NL" sz="1400" dirty="0"/>
              <a:t>“Als je je diploma hebt kun je altijd upgraden”</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r>
              <a:rPr lang="nl-NL" sz="1400" dirty="0"/>
              <a:t>"</a:t>
            </a:r>
            <a:r>
              <a:rPr lang="nl-NL" sz="1400" dirty="0" err="1"/>
              <a:t>Not</a:t>
            </a:r>
            <a:r>
              <a:rPr lang="nl-NL" sz="1400" dirty="0"/>
              <a:t> </a:t>
            </a:r>
            <a:r>
              <a:rPr lang="nl-NL" sz="1400" dirty="0" err="1"/>
              <a:t>having</a:t>
            </a:r>
            <a:r>
              <a:rPr lang="nl-NL" sz="1400" dirty="0"/>
              <a:t> </a:t>
            </a:r>
            <a:r>
              <a:rPr lang="nl-NL" sz="1400" dirty="0" err="1"/>
              <a:t>certain</a:t>
            </a:r>
            <a:r>
              <a:rPr lang="nl-NL" sz="1400" dirty="0"/>
              <a:t> subjects </a:t>
            </a:r>
            <a:r>
              <a:rPr lang="nl-NL" sz="1400" dirty="0" err="1"/>
              <a:t>can</a:t>
            </a:r>
            <a:r>
              <a:rPr lang="nl-NL" sz="1400" dirty="0"/>
              <a:t> limit </a:t>
            </a:r>
            <a:r>
              <a:rPr lang="nl-NL" sz="1400" dirty="0" err="1"/>
              <a:t>further</a:t>
            </a:r>
            <a:r>
              <a:rPr lang="nl-NL" sz="1400" dirty="0"/>
              <a:t> </a:t>
            </a:r>
            <a:r>
              <a:rPr lang="nl-NL" sz="1400" dirty="0" err="1"/>
              <a:t>education</a:t>
            </a:r>
            <a:r>
              <a:rPr lang="nl-NL" sz="1400" dirty="0"/>
              <a:t> but </a:t>
            </a:r>
            <a:r>
              <a:rPr lang="nl-NL" sz="1400" dirty="0" err="1"/>
              <a:t>if</a:t>
            </a:r>
            <a:r>
              <a:rPr lang="nl-NL" sz="1400" dirty="0"/>
              <a:t> </a:t>
            </a:r>
            <a:r>
              <a:rPr lang="nl-NL" sz="1400" dirty="0" err="1"/>
              <a:t>you</a:t>
            </a:r>
            <a:r>
              <a:rPr lang="nl-NL" sz="1400" dirty="0"/>
              <a:t> </a:t>
            </a:r>
            <a:r>
              <a:rPr lang="nl-NL" sz="1400" dirty="0" err="1"/>
              <a:t>don't</a:t>
            </a:r>
            <a:r>
              <a:rPr lang="nl-NL" sz="1400" dirty="0"/>
              <a:t> get </a:t>
            </a:r>
            <a:r>
              <a:rPr lang="nl-NL" sz="1400" dirty="0" err="1"/>
              <a:t>your</a:t>
            </a:r>
            <a:r>
              <a:rPr lang="nl-NL" sz="1400" dirty="0"/>
              <a:t> </a:t>
            </a:r>
            <a:r>
              <a:rPr lang="nl-NL" sz="1400" dirty="0" err="1"/>
              <a:t>degree</a:t>
            </a:r>
            <a:r>
              <a:rPr lang="nl-NL" sz="1400" dirty="0"/>
              <a:t> (</a:t>
            </a:r>
            <a:r>
              <a:rPr lang="nl-NL" sz="1400" dirty="0" err="1"/>
              <a:t>because</a:t>
            </a:r>
            <a:r>
              <a:rPr lang="nl-NL" sz="1400" dirty="0"/>
              <a:t> </a:t>
            </a:r>
            <a:r>
              <a:rPr lang="nl-NL" sz="1400" dirty="0" err="1"/>
              <a:t>the</a:t>
            </a:r>
            <a:r>
              <a:rPr lang="nl-NL" sz="1400" dirty="0"/>
              <a:t> subject </a:t>
            </a:r>
            <a:r>
              <a:rPr lang="nl-NL" sz="1400" dirty="0" err="1"/>
              <a:t>doesn't</a:t>
            </a:r>
            <a:r>
              <a:rPr lang="nl-NL" sz="1400" dirty="0"/>
              <a:t> </a:t>
            </a:r>
            <a:r>
              <a:rPr lang="nl-NL" sz="1400" dirty="0" err="1"/>
              <a:t>suit</a:t>
            </a:r>
            <a:r>
              <a:rPr lang="nl-NL" sz="1400" dirty="0"/>
              <a:t> </a:t>
            </a:r>
            <a:r>
              <a:rPr lang="nl-NL" sz="1400" dirty="0" err="1"/>
              <a:t>you</a:t>
            </a:r>
            <a:r>
              <a:rPr lang="nl-NL" sz="1400" dirty="0"/>
              <a:t>) </a:t>
            </a:r>
            <a:r>
              <a:rPr lang="nl-NL" sz="1400" dirty="0" err="1"/>
              <a:t>you</a:t>
            </a:r>
            <a:r>
              <a:rPr lang="nl-NL" sz="1400" dirty="0"/>
              <a:t> </a:t>
            </a:r>
            <a:r>
              <a:rPr lang="nl-NL" sz="1400" dirty="0" err="1"/>
              <a:t>can't</a:t>
            </a:r>
            <a:r>
              <a:rPr lang="nl-NL" sz="1400" dirty="0"/>
              <a:t> do </a:t>
            </a:r>
            <a:r>
              <a:rPr lang="nl-NL" sz="1400" dirty="0" err="1"/>
              <a:t>any</a:t>
            </a:r>
            <a:r>
              <a:rPr lang="nl-NL" sz="1400" dirty="0"/>
              <a:t> </a:t>
            </a:r>
            <a:r>
              <a:rPr lang="nl-NL" sz="1400" dirty="0" err="1"/>
              <a:t>further</a:t>
            </a:r>
            <a:r>
              <a:rPr lang="nl-NL" sz="1400" dirty="0"/>
              <a:t> </a:t>
            </a:r>
            <a:r>
              <a:rPr lang="nl-NL" sz="1400" dirty="0" err="1"/>
              <a:t>education</a:t>
            </a:r>
            <a:r>
              <a:rPr lang="nl-NL" sz="1400" dirty="0"/>
              <a:t> at </a:t>
            </a:r>
            <a:r>
              <a:rPr lang="nl-NL" sz="1400" dirty="0" err="1"/>
              <a:t>all</a:t>
            </a:r>
            <a:r>
              <a:rPr lang="nl-NL" sz="1400" dirty="0"/>
              <a:t>..."</a:t>
            </a:r>
          </a:p>
          <a:p>
            <a:pPr marL="0" indent="0">
              <a:buNone/>
            </a:pPr>
            <a:endParaRPr lang="nl-NL" sz="1400" dirty="0"/>
          </a:p>
          <a:p>
            <a:pPr marL="0" indent="0">
              <a:buNone/>
            </a:pPr>
            <a:r>
              <a:rPr lang="nl-NL" sz="1400" dirty="0"/>
              <a:t>"</a:t>
            </a:r>
            <a:r>
              <a:rPr lang="nl-NL" sz="1400" dirty="0" err="1"/>
              <a:t>If</a:t>
            </a:r>
            <a:r>
              <a:rPr lang="nl-NL" sz="1400" dirty="0"/>
              <a:t> </a:t>
            </a:r>
            <a:r>
              <a:rPr lang="nl-NL" sz="1400" dirty="0" err="1"/>
              <a:t>you</a:t>
            </a:r>
            <a:r>
              <a:rPr lang="nl-NL" sz="1400" dirty="0"/>
              <a:t> have </a:t>
            </a:r>
            <a:r>
              <a:rPr lang="nl-NL" sz="1400" dirty="0" err="1"/>
              <a:t>your</a:t>
            </a:r>
            <a:r>
              <a:rPr lang="nl-NL" sz="1400" dirty="0"/>
              <a:t> </a:t>
            </a:r>
            <a:r>
              <a:rPr lang="nl-NL" sz="1400" dirty="0" err="1"/>
              <a:t>degree</a:t>
            </a:r>
            <a:r>
              <a:rPr lang="nl-NL" sz="1400" dirty="0"/>
              <a:t> </a:t>
            </a:r>
            <a:r>
              <a:rPr lang="nl-NL" sz="1400" dirty="0" err="1"/>
              <a:t>you</a:t>
            </a:r>
            <a:r>
              <a:rPr lang="nl-NL" sz="1400" dirty="0"/>
              <a:t> </a:t>
            </a:r>
            <a:r>
              <a:rPr lang="nl-NL" sz="1400" dirty="0" err="1"/>
              <a:t>can</a:t>
            </a:r>
            <a:r>
              <a:rPr lang="nl-NL" sz="1400" dirty="0"/>
              <a:t> </a:t>
            </a:r>
            <a:r>
              <a:rPr lang="nl-NL" sz="1400" dirty="0" err="1"/>
              <a:t>always</a:t>
            </a:r>
            <a:r>
              <a:rPr lang="nl-NL" sz="1400" dirty="0"/>
              <a:t> upgrade"</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p:txBody>
      </p:sp>
      <p:pic>
        <p:nvPicPr>
          <p:cNvPr id="5" name="Afbeelding 4">
            <a:extLst>
              <a:ext uri="{FF2B5EF4-FFF2-40B4-BE49-F238E27FC236}">
                <a16:creationId xmlns:a16="http://schemas.microsoft.com/office/drawing/2014/main" id="{E3C8A469-91AF-614F-AE89-91C5CFD80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244" y="3436861"/>
            <a:ext cx="3054100" cy="1170021"/>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8A44462D-D52C-E540-8D43-2E802EFB64DC}"/>
              </a:ext>
            </a:extLst>
          </p:cNvPr>
          <p:cNvSpPr txBox="1"/>
          <p:nvPr/>
        </p:nvSpPr>
        <p:spPr>
          <a:xfrm>
            <a:off x="5903303" y="4118330"/>
            <a:ext cx="1704313" cy="400110"/>
          </a:xfrm>
          <a:prstGeom prst="rect">
            <a:avLst/>
          </a:prstGeom>
          <a:noFill/>
        </p:spPr>
        <p:txBody>
          <a:bodyPr wrap="none" rtlCol="0">
            <a:spAutoFit/>
          </a:bodyPr>
          <a:lstStyle/>
          <a:p>
            <a:r>
              <a:rPr lang="nl-NL" sz="1000" dirty="0"/>
              <a:t>Mogelijke HBO bachelors</a:t>
            </a:r>
          </a:p>
          <a:p>
            <a:r>
              <a:rPr lang="nl-NL" sz="1000" dirty="0"/>
              <a:t>Bron: studiekeuze123.nl</a:t>
            </a:r>
          </a:p>
        </p:txBody>
      </p:sp>
      <p:sp>
        <p:nvSpPr>
          <p:cNvPr id="7" name="Rectangle 3">
            <a:extLst>
              <a:ext uri="{FF2B5EF4-FFF2-40B4-BE49-F238E27FC236}">
                <a16:creationId xmlns:a16="http://schemas.microsoft.com/office/drawing/2014/main" id="{7F3873B5-B226-B746-ABE9-4A4B60C37F5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51E9D48B-6CA1-B746-A6D6-41E23690F00C}"/>
              </a:ext>
            </a:extLst>
          </p:cNvPr>
          <p:cNvPicPr>
            <a:picLocks noChangeAspect="1"/>
          </p:cNvPicPr>
          <p:nvPr/>
        </p:nvPicPr>
        <p:blipFill rotWithShape="1">
          <a:blip r:embed="rId5"/>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EF9805A2-28B4-684A-8791-690BC58CFAE8}"/>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0E561BA-2F7E-E64E-A20A-7333D7B1E9CB}"/>
              </a:ext>
            </a:extLst>
          </p:cNvPr>
          <p:cNvPicPr>
            <a:picLocks noChangeAspect="1"/>
          </p:cNvPicPr>
          <p:nvPr/>
        </p:nvPicPr>
        <p:blipFill>
          <a:blip r:embed="rId6"/>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B9ED8966-0A02-1F4C-8FCF-3C9B7D50F23D}"/>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Rechte verbindingslijn 12">
            <a:extLst>
              <a:ext uri="{FF2B5EF4-FFF2-40B4-BE49-F238E27FC236}">
                <a16:creationId xmlns:a16="http://schemas.microsoft.com/office/drawing/2014/main" id="{161D2272-A1BC-9F49-A56F-92D3FBB7BC0D}"/>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BC395C56-0996-E14B-944C-B4F262C868B5}"/>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86">
            <a:extLst>
              <a:ext uri="{FF2B5EF4-FFF2-40B4-BE49-F238E27FC236}">
                <a16:creationId xmlns:a16="http://schemas.microsoft.com/office/drawing/2014/main" id="{3A7DF444-E197-3A4C-8EEE-2102330D2FC8}"/>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normAutofit/>
          </a:bodyPr>
          <a:lstStyle/>
          <a:p>
            <a:r>
              <a:rPr lang="nl-NL" sz="3300" dirty="0"/>
              <a:t>Belangrijke data/ </a:t>
            </a:r>
            <a:r>
              <a:rPr lang="nl-NL" sz="3300" dirty="0">
                <a:solidFill>
                  <a:schemeClr val="bg1"/>
                </a:solidFill>
              </a:rPr>
              <a:t>important data</a:t>
            </a:r>
          </a:p>
        </p:txBody>
      </p:sp>
      <p:sp>
        <p:nvSpPr>
          <p:cNvPr id="5" name="Rectangle 3">
            <a:extLst>
              <a:ext uri="{FF2B5EF4-FFF2-40B4-BE49-F238E27FC236}">
                <a16:creationId xmlns:a16="http://schemas.microsoft.com/office/drawing/2014/main" id="{827B279E-196E-0D48-AAE0-6CEBBBCBA9DC}"/>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9">
            <a:extLst>
              <a:ext uri="{FF2B5EF4-FFF2-40B4-BE49-F238E27FC236}">
                <a16:creationId xmlns:a16="http://schemas.microsoft.com/office/drawing/2014/main" id="{8105F9BF-07C3-FC43-B24E-BDF3D5A0C3B7}"/>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3B9CD9D2-E893-D543-B8EB-9CC50ED01110}"/>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2" descr="A picture containing logo&#10;&#10;Description automatically generated">
            <a:extLst>
              <a:ext uri="{FF2B5EF4-FFF2-40B4-BE49-F238E27FC236}">
                <a16:creationId xmlns:a16="http://schemas.microsoft.com/office/drawing/2014/main" id="{C2C5F8EF-CAA3-804E-BF42-8EDB693403C7}"/>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8FDFAE4C-EB15-AA4C-AA32-79A88B769592}"/>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1534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2D2F-6ADC-8FDC-D95D-7B1346E158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39BD6E-B702-924A-CE56-827E86FA3B24}"/>
              </a:ext>
            </a:extLst>
          </p:cNvPr>
          <p:cNvSpPr/>
          <p:nvPr/>
        </p:nvSpPr>
        <p:spPr>
          <a:xfrm>
            <a:off x="0" y="4736089"/>
            <a:ext cx="9144000" cy="409575"/>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0" name="Picture 9">
            <a:extLst>
              <a:ext uri="{FF2B5EF4-FFF2-40B4-BE49-F238E27FC236}">
                <a16:creationId xmlns:a16="http://schemas.microsoft.com/office/drawing/2014/main" id="{6D666FA1-5858-AA3A-0B16-8131E8FE96D7}"/>
              </a:ext>
            </a:extLst>
          </p:cNvPr>
          <p:cNvPicPr>
            <a:picLocks noChangeAspect="1"/>
          </p:cNvPicPr>
          <p:nvPr/>
        </p:nvPicPr>
        <p:blipFill rotWithShape="1">
          <a:blip r:embed="rId3"/>
          <a:srcRect t="10909" b="10909"/>
          <a:stretch/>
        </p:blipFill>
        <p:spPr>
          <a:xfrm>
            <a:off x="6872170" y="4733924"/>
            <a:ext cx="438150" cy="409576"/>
          </a:xfrm>
          <a:prstGeom prst="rect">
            <a:avLst/>
          </a:prstGeom>
        </p:spPr>
      </p:pic>
      <p:sp>
        <p:nvSpPr>
          <p:cNvPr id="7" name="Rectangle 6">
            <a:extLst>
              <a:ext uri="{FF2B5EF4-FFF2-40B4-BE49-F238E27FC236}">
                <a16:creationId xmlns:a16="http://schemas.microsoft.com/office/drawing/2014/main" id="{91E782FF-3A23-A0CB-6840-01E7F78D4C66}"/>
              </a:ext>
            </a:extLst>
          </p:cNvPr>
          <p:cNvSpPr/>
          <p:nvPr/>
        </p:nvSpPr>
        <p:spPr>
          <a:xfrm>
            <a:off x="7065818" y="4733925"/>
            <a:ext cx="2078181"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3" name="Picture 2" descr="A picture containing logo&#10;&#10;Description automatically generated">
            <a:extLst>
              <a:ext uri="{FF2B5EF4-FFF2-40B4-BE49-F238E27FC236}">
                <a16:creationId xmlns:a16="http://schemas.microsoft.com/office/drawing/2014/main" id="{77B5F30F-0DA8-3F2B-E2EA-732A62D7E39F}"/>
              </a:ext>
            </a:extLst>
          </p:cNvPr>
          <p:cNvPicPr>
            <a:picLocks noChangeAspect="1"/>
          </p:cNvPicPr>
          <p:nvPr/>
        </p:nvPicPr>
        <p:blipFill rotWithShape="1">
          <a:blip r:embed="rId4"/>
          <a:srcRect b="22410"/>
          <a:stretch/>
        </p:blipFill>
        <p:spPr>
          <a:xfrm>
            <a:off x="7310320" y="4567588"/>
            <a:ext cx="1417522" cy="575912"/>
          </a:xfrm>
          <a:prstGeom prst="rect">
            <a:avLst/>
          </a:prstGeom>
        </p:spPr>
      </p:pic>
      <p:sp>
        <p:nvSpPr>
          <p:cNvPr id="8" name="Rectangle 7">
            <a:extLst>
              <a:ext uri="{FF2B5EF4-FFF2-40B4-BE49-F238E27FC236}">
                <a16:creationId xmlns:a16="http://schemas.microsoft.com/office/drawing/2014/main" id="{D7C79BD9-915D-61A4-CBBB-F531408C67AA}"/>
              </a:ext>
            </a:extLst>
          </p:cNvPr>
          <p:cNvSpPr/>
          <p:nvPr/>
        </p:nvSpPr>
        <p:spPr>
          <a:xfrm flipH="1">
            <a:off x="1" y="4685000"/>
            <a:ext cx="9143999" cy="51089"/>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1" name="Afbeelding 3">
            <a:extLst>
              <a:ext uri="{FF2B5EF4-FFF2-40B4-BE49-F238E27FC236}">
                <a16:creationId xmlns:a16="http://schemas.microsoft.com/office/drawing/2014/main" id="{CBE51BF3-660F-8134-6376-D43F352E0036}"/>
              </a:ext>
            </a:extLst>
          </p:cNvPr>
          <p:cNvPicPr>
            <a:picLocks noChangeAspect="1"/>
          </p:cNvPicPr>
          <p:nvPr/>
        </p:nvPicPr>
        <p:blipFill>
          <a:blip r:embed="rId5"/>
          <a:srcRect t="23543" r="70274"/>
          <a:stretch>
            <a:fillRect/>
          </a:stretch>
        </p:blipFill>
        <p:spPr>
          <a:xfrm>
            <a:off x="8157929" y="426810"/>
            <a:ext cx="421802" cy="465688"/>
          </a:xfrm>
          <a:prstGeom prst="rect">
            <a:avLst/>
          </a:prstGeom>
          <a:solidFill>
            <a:srgbClr val="FFFFFF"/>
          </a:solidFill>
          <a:ln cap="flat">
            <a:noFill/>
          </a:ln>
        </p:spPr>
      </p:pic>
      <p:sp>
        <p:nvSpPr>
          <p:cNvPr id="13" name="Tekstvak 1">
            <a:extLst>
              <a:ext uri="{FF2B5EF4-FFF2-40B4-BE49-F238E27FC236}">
                <a16:creationId xmlns:a16="http://schemas.microsoft.com/office/drawing/2014/main" id="{DFE5AA03-A42E-6E80-9FF0-35090AA4181D}"/>
              </a:ext>
            </a:extLst>
          </p:cNvPr>
          <p:cNvSpPr txBox="1"/>
          <p:nvPr/>
        </p:nvSpPr>
        <p:spPr>
          <a:xfrm>
            <a:off x="540617" y="233053"/>
            <a:ext cx="7059706" cy="507831"/>
          </a:xfrm>
          <a:prstGeom prst="rect">
            <a:avLst/>
          </a:prstGeom>
          <a:noFill/>
        </p:spPr>
        <p:txBody>
          <a:bodyPr wrap="square" rtlCol="0">
            <a:spAutoFit/>
          </a:bodyPr>
          <a:lstStyle/>
          <a:p>
            <a:r>
              <a:rPr lang="en-GB" sz="2700" b="1" dirty="0">
                <a:solidFill>
                  <a:srgbClr val="53BAAD"/>
                </a:solidFill>
                <a:latin typeface="Aptos" panose="020B0004020202020204" pitchFamily="34" charset="0"/>
                <a:cs typeface="Segoe UI Semibold" panose="020B0502040204020203" pitchFamily="34" charset="0"/>
              </a:rPr>
              <a:t>The process</a:t>
            </a:r>
            <a:endParaRPr lang="en-GB" sz="2700" b="1" dirty="0">
              <a:latin typeface="Aptos" panose="020B0004020202020204" pitchFamily="34" charset="0"/>
              <a:cs typeface="Segoe UI Semibold" panose="020B0502040204020203" pitchFamily="34" charset="0"/>
            </a:endParaRPr>
          </a:p>
        </p:txBody>
      </p:sp>
      <p:cxnSp>
        <p:nvCxnSpPr>
          <p:cNvPr id="14" name="Rechte verbindingslijn 12">
            <a:extLst>
              <a:ext uri="{FF2B5EF4-FFF2-40B4-BE49-F238E27FC236}">
                <a16:creationId xmlns:a16="http://schemas.microsoft.com/office/drawing/2014/main" id="{E88932E8-CBC8-189A-1A2C-A595D5510185}"/>
              </a:ext>
            </a:extLst>
          </p:cNvPr>
          <p:cNvCxnSpPr/>
          <p:nvPr/>
        </p:nvCxnSpPr>
        <p:spPr>
          <a:xfrm>
            <a:off x="555939" y="886719"/>
            <a:ext cx="7553005" cy="16838"/>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CC8C2DB3-0A30-1505-9A6B-D2DCE25D1A2A}"/>
              </a:ext>
            </a:extLst>
          </p:cNvPr>
          <p:cNvSpPr txBox="1"/>
          <p:nvPr/>
        </p:nvSpPr>
        <p:spPr>
          <a:xfrm>
            <a:off x="4070469" y="920352"/>
            <a:ext cx="4841309" cy="4524315"/>
          </a:xfrm>
          <a:prstGeom prst="rect">
            <a:avLst/>
          </a:prstGeom>
          <a:noFill/>
        </p:spPr>
        <p:txBody>
          <a:bodyPr wrap="square" rtlCol="0">
            <a:spAutoFit/>
          </a:bodyPr>
          <a:lstStyle/>
          <a:p>
            <a:r>
              <a:rPr lang="nl-NL" sz="1200" b="1" dirty="0"/>
              <a:t>Oktober  </a:t>
            </a:r>
          </a:p>
          <a:p>
            <a:pPr marL="214313" indent="-214313">
              <a:buFont typeface="Arial" panose="020B0604020202020204" pitchFamily="34" charset="0"/>
              <a:buChar char="•"/>
            </a:pPr>
            <a:r>
              <a:rPr lang="nl-NL" sz="1200" dirty="0"/>
              <a:t>Webinar</a:t>
            </a:r>
          </a:p>
          <a:p>
            <a:pPr marL="214313" indent="-214313">
              <a:buFont typeface="Arial" panose="020B0604020202020204" pitchFamily="34" charset="0"/>
              <a:buChar char="•"/>
            </a:pPr>
            <a:r>
              <a:rPr lang="nl-NL" sz="1200" dirty="0"/>
              <a:t>Mentor </a:t>
            </a:r>
            <a:r>
              <a:rPr lang="nl-NL" sz="1200" dirty="0" err="1"/>
              <a:t>lessons</a:t>
            </a:r>
            <a:r>
              <a:rPr lang="nl-NL" sz="1200" dirty="0"/>
              <a:t> on Job </a:t>
            </a:r>
            <a:r>
              <a:rPr lang="nl-NL" sz="1200" dirty="0" err="1"/>
              <a:t>shadowing</a:t>
            </a:r>
            <a:r>
              <a:rPr lang="nl-NL" sz="1200" dirty="0"/>
              <a:t>		</a:t>
            </a:r>
          </a:p>
          <a:p>
            <a:endParaRPr lang="nl-NL" sz="1200" b="1" dirty="0"/>
          </a:p>
          <a:p>
            <a:r>
              <a:rPr lang="nl-NL" sz="1200" b="1" dirty="0"/>
              <a:t>November</a:t>
            </a:r>
          </a:p>
          <a:p>
            <a:pPr marL="214313" indent="-214313">
              <a:buFont typeface="Arial" panose="020B0604020202020204" pitchFamily="34" charset="0"/>
              <a:buChar char="•"/>
            </a:pPr>
            <a:r>
              <a:rPr lang="nl-NL" sz="1200" dirty="0"/>
              <a:t>Job </a:t>
            </a:r>
            <a:r>
              <a:rPr lang="nl-NL" sz="1200" dirty="0" err="1"/>
              <a:t>shadowing</a:t>
            </a:r>
            <a:endParaRPr lang="nl-NL" sz="1200" dirty="0"/>
          </a:p>
          <a:p>
            <a:pPr marL="214313" indent="-214313">
              <a:buFont typeface="Arial" panose="020B0604020202020204" pitchFamily="34" charset="0"/>
              <a:buChar char="•"/>
            </a:pPr>
            <a:r>
              <a:rPr lang="nl-NL" sz="1200" dirty="0"/>
              <a:t>Mentor </a:t>
            </a:r>
            <a:r>
              <a:rPr lang="nl-NL" sz="1200" dirty="0" err="1"/>
              <a:t>lessons</a:t>
            </a:r>
            <a:r>
              <a:rPr lang="nl-NL" sz="1200" dirty="0"/>
              <a:t> on </a:t>
            </a:r>
            <a:r>
              <a:rPr lang="nl-NL" sz="1200" dirty="0" err="1"/>
              <a:t>Passion</a:t>
            </a:r>
            <a:r>
              <a:rPr lang="nl-NL" sz="1200" dirty="0"/>
              <a:t>, </a:t>
            </a:r>
            <a:r>
              <a:rPr lang="nl-NL" sz="1200" dirty="0" err="1"/>
              <a:t>Ambition</a:t>
            </a:r>
            <a:r>
              <a:rPr lang="nl-NL" sz="1200" dirty="0"/>
              <a:t>, </a:t>
            </a:r>
            <a:r>
              <a:rPr lang="nl-NL" sz="1200" dirty="0" err="1"/>
              <a:t>Talents</a:t>
            </a:r>
            <a:r>
              <a:rPr lang="nl-NL" sz="1200" dirty="0"/>
              <a:t>, Interest</a:t>
            </a:r>
          </a:p>
          <a:p>
            <a:pPr marL="214313" indent="-214313">
              <a:buFont typeface="Arial" panose="020B0604020202020204" pitchFamily="34" charset="0"/>
              <a:buChar char="•"/>
            </a:pPr>
            <a:r>
              <a:rPr lang="nl-NL" sz="1200" dirty="0"/>
              <a:t>Teacher monitor </a:t>
            </a:r>
            <a:r>
              <a:rPr lang="nl-NL" sz="1200" dirty="0" err="1"/>
              <a:t>the</a:t>
            </a:r>
            <a:r>
              <a:rPr lang="nl-NL" sz="1200" dirty="0"/>
              <a:t> </a:t>
            </a:r>
            <a:r>
              <a:rPr lang="nl-NL" sz="1200" dirty="0" err="1"/>
              <a:t>capacities</a:t>
            </a:r>
            <a:r>
              <a:rPr lang="nl-NL" sz="1200" dirty="0"/>
              <a:t> </a:t>
            </a:r>
            <a:r>
              <a:rPr lang="nl-NL" sz="1200" dirty="0" err="1"/>
              <a:t>and</a:t>
            </a:r>
            <a:r>
              <a:rPr lang="nl-NL" sz="1200" dirty="0"/>
              <a:t> </a:t>
            </a:r>
            <a:r>
              <a:rPr lang="nl-NL" sz="1200" dirty="0" err="1"/>
              <a:t>ambitions</a:t>
            </a:r>
            <a:r>
              <a:rPr lang="nl-NL" sz="1200" dirty="0"/>
              <a:t> </a:t>
            </a:r>
            <a:r>
              <a:rPr lang="nl-NL" sz="1200" dirty="0" err="1"/>
              <a:t>for</a:t>
            </a:r>
            <a:r>
              <a:rPr lang="nl-NL" sz="1200" dirty="0"/>
              <a:t> </a:t>
            </a:r>
            <a:r>
              <a:rPr lang="nl-NL" sz="1200" dirty="0" err="1"/>
              <a:t>each</a:t>
            </a:r>
            <a:r>
              <a:rPr lang="nl-NL" sz="1200" dirty="0"/>
              <a:t> subject</a:t>
            </a:r>
          </a:p>
          <a:p>
            <a:endParaRPr lang="nl-NL" sz="1200" dirty="0"/>
          </a:p>
          <a:p>
            <a:r>
              <a:rPr lang="nl-NL" sz="1200" b="1" dirty="0"/>
              <a:t>December</a:t>
            </a:r>
          </a:p>
          <a:p>
            <a:pPr marL="214313" indent="-214313">
              <a:buFont typeface="Arial" panose="020B0604020202020204" pitchFamily="34" charset="0"/>
              <a:buChar char="•"/>
            </a:pPr>
            <a:r>
              <a:rPr lang="nl-NL" sz="1200" dirty="0"/>
              <a:t>ILP </a:t>
            </a:r>
            <a:r>
              <a:rPr lang="nl-NL" sz="1200" dirty="0">
                <a:sym typeface="Wingdings" pitchFamily="2" charset="2"/>
              </a:rPr>
              <a:t> talk </a:t>
            </a:r>
            <a:r>
              <a:rPr lang="nl-NL" sz="1200" dirty="0" err="1">
                <a:sym typeface="Wingdings" pitchFamily="2" charset="2"/>
              </a:rPr>
              <a:t>about</a:t>
            </a:r>
            <a:r>
              <a:rPr lang="nl-NL" sz="1200" dirty="0">
                <a:sym typeface="Wingdings" pitchFamily="2" charset="2"/>
              </a:rPr>
              <a:t> </a:t>
            </a:r>
            <a:r>
              <a:rPr lang="nl-NL" sz="1200" dirty="0" err="1"/>
              <a:t>Passion</a:t>
            </a:r>
            <a:r>
              <a:rPr lang="nl-NL" sz="1200" dirty="0"/>
              <a:t>, </a:t>
            </a:r>
            <a:r>
              <a:rPr lang="nl-NL" sz="1200" dirty="0" err="1"/>
              <a:t>Ambition</a:t>
            </a:r>
            <a:r>
              <a:rPr lang="nl-NL" sz="1200" dirty="0"/>
              <a:t>, </a:t>
            </a:r>
            <a:r>
              <a:rPr lang="nl-NL" sz="1200" dirty="0" err="1"/>
              <a:t>Talents</a:t>
            </a:r>
            <a:r>
              <a:rPr lang="nl-NL" sz="1200" dirty="0"/>
              <a:t>, Interest </a:t>
            </a:r>
            <a:r>
              <a:rPr lang="nl-NL" sz="1200" dirty="0" err="1"/>
              <a:t>based</a:t>
            </a:r>
            <a:r>
              <a:rPr lang="nl-NL" sz="1200" dirty="0"/>
              <a:t> on </a:t>
            </a:r>
            <a:r>
              <a:rPr lang="nl-NL" sz="1200" dirty="0" err="1"/>
              <a:t>experiences</a:t>
            </a:r>
            <a:endParaRPr lang="nl-NL" sz="1200" dirty="0"/>
          </a:p>
          <a:p>
            <a:endParaRPr lang="nl-NL" sz="1200" dirty="0"/>
          </a:p>
          <a:p>
            <a:r>
              <a:rPr lang="nl-NL" sz="1200" b="1" dirty="0" err="1"/>
              <a:t>January</a:t>
            </a:r>
            <a:endParaRPr lang="nl-NL" sz="1200" b="1" dirty="0"/>
          </a:p>
          <a:p>
            <a:pPr marL="214313" indent="-214313">
              <a:buFont typeface="Arial" panose="020B0604020202020204" pitchFamily="34" charset="0"/>
              <a:buChar char="•"/>
            </a:pPr>
            <a:r>
              <a:rPr lang="nl-NL" sz="1200" dirty="0" err="1"/>
              <a:t>Explanation</a:t>
            </a:r>
            <a:r>
              <a:rPr lang="nl-NL" sz="1200" dirty="0"/>
              <a:t> on subjects </a:t>
            </a:r>
            <a:r>
              <a:rPr lang="nl-NL" sz="1200" dirty="0" err="1"/>
              <a:t>webinar</a:t>
            </a:r>
            <a:r>
              <a:rPr lang="nl-NL" sz="1200" dirty="0"/>
              <a:t>!</a:t>
            </a:r>
          </a:p>
          <a:p>
            <a:pPr marL="214313" indent="-214313">
              <a:buFont typeface="Arial" panose="020B0604020202020204" pitchFamily="34" charset="0"/>
              <a:buChar char="•"/>
            </a:pPr>
            <a:r>
              <a:rPr lang="nl-NL" sz="1200" dirty="0"/>
              <a:t>Projectweek</a:t>
            </a:r>
          </a:p>
          <a:p>
            <a:pPr marL="214313" indent="-214313">
              <a:buFont typeface="Arial" panose="020B0604020202020204" pitchFamily="34" charset="0"/>
              <a:buChar char="•"/>
            </a:pPr>
            <a:r>
              <a:rPr lang="nl-NL" sz="1200" dirty="0" err="1"/>
              <a:t>Provisional</a:t>
            </a:r>
            <a:r>
              <a:rPr lang="nl-NL" sz="1200" dirty="0"/>
              <a:t> subject </a:t>
            </a:r>
            <a:r>
              <a:rPr lang="nl-NL" sz="1200" dirty="0" err="1"/>
              <a:t>choice</a:t>
            </a:r>
            <a:endParaRPr lang="nl-NL" sz="1200" dirty="0"/>
          </a:p>
          <a:p>
            <a:endParaRPr lang="nl-NL" sz="1200" dirty="0"/>
          </a:p>
          <a:p>
            <a:r>
              <a:rPr lang="nl-NL" sz="1200" b="1" dirty="0" err="1"/>
              <a:t>March</a:t>
            </a:r>
            <a:endParaRPr lang="nl-NL" sz="1200" b="1" dirty="0"/>
          </a:p>
          <a:p>
            <a:pPr marL="214313" indent="-214313">
              <a:buFont typeface="Arial" panose="020B0604020202020204" pitchFamily="34" charset="0"/>
              <a:buChar char="•"/>
            </a:pPr>
            <a:r>
              <a:rPr lang="nl-NL" sz="1200" dirty="0"/>
              <a:t>ILP meeting </a:t>
            </a:r>
            <a:r>
              <a:rPr lang="nl-NL" sz="1200" dirty="0">
                <a:sym typeface="Wingdings" pitchFamily="2" charset="2"/>
              </a:rPr>
              <a:t> </a:t>
            </a:r>
            <a:r>
              <a:rPr lang="nl-NL" sz="1200" dirty="0" err="1">
                <a:sym typeface="Wingdings" pitchFamily="2" charset="2"/>
              </a:rPr>
              <a:t>Final</a:t>
            </a:r>
            <a:r>
              <a:rPr lang="nl-NL" sz="1200" dirty="0">
                <a:sym typeface="Wingdings" pitchFamily="2" charset="2"/>
              </a:rPr>
              <a:t> subject </a:t>
            </a:r>
            <a:r>
              <a:rPr lang="nl-NL" sz="1200" dirty="0" err="1">
                <a:sym typeface="Wingdings" pitchFamily="2" charset="2"/>
              </a:rPr>
              <a:t>choice</a:t>
            </a:r>
            <a:endParaRPr lang="nl-NL" sz="1200" dirty="0">
              <a:sym typeface="Wingdings" pitchFamily="2" charset="2"/>
            </a:endParaRPr>
          </a:p>
          <a:p>
            <a:endParaRPr lang="nl-NL" sz="1200" dirty="0">
              <a:sym typeface="Wingdings" pitchFamily="2" charset="2"/>
            </a:endParaRPr>
          </a:p>
          <a:p>
            <a:endParaRPr lang="nl-NL" sz="1200" dirty="0"/>
          </a:p>
          <a:p>
            <a:pPr marL="214313" indent="-214313">
              <a:buFont typeface="Arial" panose="020B0604020202020204" pitchFamily="34" charset="0"/>
              <a:buChar char="•"/>
            </a:pPr>
            <a:endParaRPr lang="nl-NL" sz="1200" dirty="0"/>
          </a:p>
          <a:p>
            <a:endParaRPr lang="nl-NL" sz="1200" dirty="0"/>
          </a:p>
        </p:txBody>
      </p:sp>
      <p:pic>
        <p:nvPicPr>
          <p:cNvPr id="12" name="Afbeelding 11" descr="Afbeelding met vlag, ontwerp&#10;&#10;Automatisch gegenereerde beschrijving">
            <a:extLst>
              <a:ext uri="{FF2B5EF4-FFF2-40B4-BE49-F238E27FC236}">
                <a16:creationId xmlns:a16="http://schemas.microsoft.com/office/drawing/2014/main" id="{235BC899-EBFD-E98F-B449-C3035DB223C9}"/>
              </a:ext>
            </a:extLst>
          </p:cNvPr>
          <p:cNvPicPr>
            <a:picLocks noChangeAspect="1"/>
          </p:cNvPicPr>
          <p:nvPr/>
        </p:nvPicPr>
        <p:blipFill>
          <a:blip r:embed="rId6"/>
          <a:stretch>
            <a:fillRect/>
          </a:stretch>
        </p:blipFill>
        <p:spPr>
          <a:xfrm>
            <a:off x="232223" y="955944"/>
            <a:ext cx="3800475" cy="3543300"/>
          </a:xfrm>
          <a:prstGeom prst="rect">
            <a:avLst/>
          </a:prstGeom>
        </p:spPr>
      </p:pic>
      <p:pic>
        <p:nvPicPr>
          <p:cNvPr id="5128" name="Picture 8" descr="5 Proven Ways to Set Goals &amp; Achieve Them | by Nara Lee - Messenger | Medium">
            <a:extLst>
              <a:ext uri="{FF2B5EF4-FFF2-40B4-BE49-F238E27FC236}">
                <a16:creationId xmlns:a16="http://schemas.microsoft.com/office/drawing/2014/main" id="{8E412105-E29B-1D55-CEF3-7145C15EDB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11" t="1627" r="-21410"/>
          <a:stretch/>
        </p:blipFill>
        <p:spPr bwMode="auto">
          <a:xfrm>
            <a:off x="-9375573" y="903557"/>
            <a:ext cx="9230497" cy="3730357"/>
          </a:xfrm>
          <a:prstGeom prst="rect">
            <a:avLst/>
          </a:prstGeom>
          <a:solidFill>
            <a:schemeClr val="bg1"/>
          </a:solidFill>
        </p:spPr>
      </p:pic>
    </p:spTree>
    <p:extLst>
      <p:ext uri="{BB962C8B-B14F-4D97-AF65-F5344CB8AC3E}">
        <p14:creationId xmlns:p14="http://schemas.microsoft.com/office/powerpoint/2010/main" val="15319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67 -0.03819 L 0.93281 0.00996 " pathEditMode="relative" rAng="0" ptsTypes="AA">
                                      <p:cBhvr>
                                        <p:cTn id="6" dur="2000" fill="hold"/>
                                        <p:tgtEl>
                                          <p:spTgt spid="5128"/>
                                        </p:tgtEl>
                                        <p:attrNameLst>
                                          <p:attrName>ppt_x</p:attrName>
                                          <p:attrName>ppt_y</p:attrName>
                                        </p:attrNameLst>
                                      </p:cBhvr>
                                      <p:rCtr x="50482"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75974-6DB1-B543-99A9-05919F91FEA5}"/>
              </a:ext>
            </a:extLst>
          </p:cNvPr>
          <p:cNvSpPr>
            <a:spLocks noGrp="1"/>
          </p:cNvSpPr>
          <p:nvPr>
            <p:ph type="title"/>
          </p:nvPr>
        </p:nvSpPr>
        <p:spPr>
          <a:xfrm>
            <a:off x="517046" y="-206750"/>
            <a:ext cx="8174059" cy="1200150"/>
          </a:xfrm>
        </p:spPr>
        <p:txBody>
          <a:bodyPr>
            <a:normAutofit/>
          </a:bodyPr>
          <a:lstStyle/>
          <a:p>
            <a:r>
              <a:rPr lang="nl-NL" sz="3300" dirty="0"/>
              <a:t>TIJDPAD					 </a:t>
            </a:r>
            <a:r>
              <a:rPr lang="nl-NL" sz="3300" i="1" dirty="0"/>
              <a:t>TIMELINE</a:t>
            </a:r>
          </a:p>
        </p:txBody>
      </p:sp>
      <p:graphicFrame>
        <p:nvGraphicFramePr>
          <p:cNvPr id="5" name="Tijdelijke aanduiding voor inhoud 4">
            <a:extLst>
              <a:ext uri="{FF2B5EF4-FFF2-40B4-BE49-F238E27FC236}">
                <a16:creationId xmlns:a16="http://schemas.microsoft.com/office/drawing/2014/main" id="{A84ED130-ECE6-8844-AF19-DC6D70ECF4E0}"/>
              </a:ext>
            </a:extLst>
          </p:cNvPr>
          <p:cNvGraphicFramePr>
            <a:graphicFrameLocks noGrp="1"/>
          </p:cNvGraphicFramePr>
          <p:nvPr>
            <p:ph idx="1"/>
            <p:extLst>
              <p:ext uri="{D42A27DB-BD31-4B8C-83A1-F6EECF244321}">
                <p14:modId xmlns:p14="http://schemas.microsoft.com/office/powerpoint/2010/main" val="936343203"/>
              </p:ext>
            </p:extLst>
          </p:nvPr>
        </p:nvGraphicFramePr>
        <p:xfrm>
          <a:off x="473563" y="739290"/>
          <a:ext cx="4098437" cy="3238500"/>
        </p:xfrm>
        <a:graphic>
          <a:graphicData uri="http://schemas.openxmlformats.org/drawingml/2006/table">
            <a:tbl>
              <a:tblPr firstRow="1" bandRow="1">
                <a:tableStyleId>{5C22544A-7EE6-4342-B048-85BDC9FD1C3A}</a:tableStyleId>
              </a:tblPr>
              <a:tblGrid>
                <a:gridCol w="1502452">
                  <a:extLst>
                    <a:ext uri="{9D8B030D-6E8A-4147-A177-3AD203B41FA5}">
                      <a16:colId xmlns:a16="http://schemas.microsoft.com/office/drawing/2014/main" val="1724835770"/>
                    </a:ext>
                  </a:extLst>
                </a:gridCol>
                <a:gridCol w="2595985">
                  <a:extLst>
                    <a:ext uri="{9D8B030D-6E8A-4147-A177-3AD203B41FA5}">
                      <a16:colId xmlns:a16="http://schemas.microsoft.com/office/drawing/2014/main" val="354057630"/>
                    </a:ext>
                  </a:extLst>
                </a:gridCol>
              </a:tblGrid>
              <a:tr h="370840">
                <a:tc>
                  <a:txBody>
                    <a:bodyPr/>
                    <a:lstStyle/>
                    <a:p>
                      <a:endParaRPr lang="nl-NL" sz="105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105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728498"/>
                  </a:ext>
                </a:extLst>
              </a:tr>
              <a:tr h="370840">
                <a:tc>
                  <a:txBody>
                    <a:bodyPr/>
                    <a:lstStyle/>
                    <a:p>
                      <a:r>
                        <a:rPr lang="nl-NL" sz="1050" dirty="0"/>
                        <a:t>20-21-22-23 jan</a:t>
                      </a:r>
                    </a:p>
                    <a:p>
                      <a:r>
                        <a:rPr lang="nl-NL" sz="1050" dirty="0"/>
                        <a:t>23 jan</a:t>
                      </a:r>
                    </a:p>
                    <a:p>
                      <a:r>
                        <a:rPr lang="nl-NL" sz="1050" dirty="0"/>
                        <a:t>24 jan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Projectweek</a:t>
                      </a:r>
                    </a:p>
                    <a:p>
                      <a:r>
                        <a:rPr lang="nl-NL" sz="1050" dirty="0"/>
                        <a:t>Presentatie voor ouders</a:t>
                      </a:r>
                    </a:p>
                    <a:p>
                      <a:r>
                        <a:rPr lang="nl-NL" sz="1050" dirty="0"/>
                        <a:t>Voorlopige keuze vastleggen</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7196266"/>
                  </a:ext>
                </a:extLst>
              </a:tr>
              <a:tr h="370840">
                <a:tc>
                  <a:txBody>
                    <a:bodyPr/>
                    <a:lstStyle/>
                    <a:p>
                      <a:r>
                        <a:rPr lang="nl-NL" sz="1050" dirty="0"/>
                        <a:t>20 jan – 15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Ruimte om pakketten aan te passen in Zermelo ---&gt; 14 feb voorlopige profielkeuze op slot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61013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50" dirty="0"/>
                        <a:t>25/26 feb</a:t>
                      </a:r>
                    </a:p>
                    <a:p>
                      <a:endParaRPr lang="nl-NL" sz="105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Ilp gesprek, pakket wordt besproken met mentor en wordt eventueel aangepast.</a:t>
                      </a:r>
                    </a:p>
                    <a:p>
                      <a:r>
                        <a:rPr lang="nl-NL" sz="1050" dirty="0"/>
                        <a:t>Wijzigingen gaan via </a:t>
                      </a:r>
                      <a:r>
                        <a:rPr lang="nl-NL" sz="1050" dirty="0" err="1"/>
                        <a:t>lobhlmltto.com</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020391"/>
                  </a:ext>
                </a:extLst>
              </a:tr>
              <a:tr h="370840">
                <a:tc>
                  <a:txBody>
                    <a:bodyPr/>
                    <a:lstStyle/>
                    <a:p>
                      <a:r>
                        <a:rPr lang="nl-NL" sz="1050" dirty="0"/>
                        <a:t>1 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Definitieve keuze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66434"/>
                  </a:ext>
                </a:extLst>
              </a:tr>
              <a:tr h="370840">
                <a:tc>
                  <a:txBody>
                    <a:bodyPr/>
                    <a:lstStyle/>
                    <a:p>
                      <a:r>
                        <a:rPr lang="nl-NL" sz="1050" i="1" dirty="0">
                          <a:solidFill>
                            <a:schemeClr val="bg1">
                              <a:lumMod val="65000"/>
                            </a:schemeClr>
                          </a:solidFill>
                        </a:rPr>
                        <a:t>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i="1" dirty="0">
                          <a:solidFill>
                            <a:schemeClr val="bg1">
                              <a:lumMod val="65000"/>
                            </a:schemeClr>
                          </a:solidFill>
                        </a:rPr>
                        <a:t>Start overstaptraject MAVO 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8678626"/>
                  </a:ext>
                </a:extLst>
              </a:tr>
              <a:tr h="370840">
                <a:tc>
                  <a:txBody>
                    <a:bodyPr/>
                    <a:lstStyle/>
                    <a:p>
                      <a:r>
                        <a:rPr lang="nl-NL" sz="1050" dirty="0"/>
                        <a:t>Sept-okt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1050" dirty="0"/>
                        <a:t>Wijzigen aanvragen indien je toch niet op je plek zit (mits mogelijk)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9144720"/>
                  </a:ext>
                </a:extLst>
              </a:tr>
            </a:tbl>
          </a:graphicData>
        </a:graphic>
      </p:graphicFrame>
      <p:sp>
        <p:nvSpPr>
          <p:cNvPr id="6" name="Rectangle 3">
            <a:extLst>
              <a:ext uri="{FF2B5EF4-FFF2-40B4-BE49-F238E27FC236}">
                <a16:creationId xmlns:a16="http://schemas.microsoft.com/office/drawing/2014/main" id="{F05A97C3-7F6E-084C-A526-EBD6CAF892F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9">
            <a:extLst>
              <a:ext uri="{FF2B5EF4-FFF2-40B4-BE49-F238E27FC236}">
                <a16:creationId xmlns:a16="http://schemas.microsoft.com/office/drawing/2014/main" id="{467BB641-C190-474A-AAEF-B42B4885E611}"/>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678D579D-AE85-6743-95D8-9F69F0825D5C}"/>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2" descr="A picture containing logo&#10;&#10;Description automatically generated">
            <a:extLst>
              <a:ext uri="{FF2B5EF4-FFF2-40B4-BE49-F238E27FC236}">
                <a16:creationId xmlns:a16="http://schemas.microsoft.com/office/drawing/2014/main" id="{BF437970-7C6C-3F4E-B115-56B89B31675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3524E056-8E22-D842-BB3E-514B8B719DD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 name="Rechte verbindingslijn 12">
            <a:extLst>
              <a:ext uri="{FF2B5EF4-FFF2-40B4-BE49-F238E27FC236}">
                <a16:creationId xmlns:a16="http://schemas.microsoft.com/office/drawing/2014/main" id="{5B28501E-9C24-3846-A874-0C1F98EC71D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4" name="Tijdelijke aanduiding voor inhoud 4">
            <a:extLst>
              <a:ext uri="{FF2B5EF4-FFF2-40B4-BE49-F238E27FC236}">
                <a16:creationId xmlns:a16="http://schemas.microsoft.com/office/drawing/2014/main" id="{2A3F9E8A-C13B-874F-B7D8-B715B59C5D38}"/>
              </a:ext>
            </a:extLst>
          </p:cNvPr>
          <p:cNvGraphicFramePr>
            <a:graphicFrameLocks/>
          </p:cNvGraphicFramePr>
          <p:nvPr>
            <p:extLst>
              <p:ext uri="{D42A27DB-BD31-4B8C-83A1-F6EECF244321}">
                <p14:modId xmlns:p14="http://schemas.microsoft.com/office/powerpoint/2010/main" val="2796305091"/>
              </p:ext>
            </p:extLst>
          </p:nvPr>
        </p:nvGraphicFramePr>
        <p:xfrm>
          <a:off x="4846623" y="754207"/>
          <a:ext cx="4098437" cy="3037840"/>
        </p:xfrm>
        <a:graphic>
          <a:graphicData uri="http://schemas.openxmlformats.org/drawingml/2006/table">
            <a:tbl>
              <a:tblPr firstRow="1" bandRow="1">
                <a:tableStyleId>{5C22544A-7EE6-4342-B048-85BDC9FD1C3A}</a:tableStyleId>
              </a:tblPr>
              <a:tblGrid>
                <a:gridCol w="1502452">
                  <a:extLst>
                    <a:ext uri="{9D8B030D-6E8A-4147-A177-3AD203B41FA5}">
                      <a16:colId xmlns:a16="http://schemas.microsoft.com/office/drawing/2014/main" val="1724835770"/>
                    </a:ext>
                  </a:extLst>
                </a:gridCol>
                <a:gridCol w="2595985">
                  <a:extLst>
                    <a:ext uri="{9D8B030D-6E8A-4147-A177-3AD203B41FA5}">
                      <a16:colId xmlns:a16="http://schemas.microsoft.com/office/drawing/2014/main" val="354057630"/>
                    </a:ext>
                  </a:extLst>
                </a:gridCol>
              </a:tblGrid>
              <a:tr h="370840">
                <a:tc>
                  <a:txBody>
                    <a:bodyPr/>
                    <a:lstStyle/>
                    <a:p>
                      <a:endParaRPr lang="nl-NL" sz="105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105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728498"/>
                  </a:ext>
                </a:extLst>
              </a:tr>
              <a:tr h="370840">
                <a:tc>
                  <a:txBody>
                    <a:bodyPr/>
                    <a:lstStyle/>
                    <a:p>
                      <a:r>
                        <a:rPr lang="nl-NL" sz="1050" dirty="0"/>
                        <a:t>20-21-22-23 jan</a:t>
                      </a:r>
                    </a:p>
                    <a:p>
                      <a:r>
                        <a:rPr lang="nl-NL" sz="1050" dirty="0"/>
                        <a:t>23 jan</a:t>
                      </a:r>
                    </a:p>
                    <a:p>
                      <a:r>
                        <a:rPr lang="nl-NL" sz="1050" dirty="0"/>
                        <a:t>24 jan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Projectweek</a:t>
                      </a:r>
                    </a:p>
                    <a:p>
                      <a:r>
                        <a:rPr lang="nl-NL" sz="1050" dirty="0"/>
                        <a:t>Presentation </a:t>
                      </a:r>
                      <a:r>
                        <a:rPr lang="nl-NL" sz="1050" dirty="0" err="1"/>
                        <a:t>for</a:t>
                      </a:r>
                      <a:r>
                        <a:rPr lang="nl-NL" sz="1050" dirty="0"/>
                        <a:t> </a:t>
                      </a:r>
                      <a:r>
                        <a:rPr lang="nl-NL" sz="1050" dirty="0" err="1"/>
                        <a:t>parents</a:t>
                      </a:r>
                      <a:endParaRPr lang="nl-NL" sz="1050" dirty="0"/>
                    </a:p>
                    <a:p>
                      <a:r>
                        <a:rPr lang="nl-NL" sz="1050" dirty="0" err="1"/>
                        <a:t>Provisional</a:t>
                      </a:r>
                      <a:r>
                        <a:rPr lang="nl-NL" sz="1050" dirty="0"/>
                        <a:t> subject </a:t>
                      </a:r>
                      <a:r>
                        <a:rPr lang="nl-NL" sz="1050" dirty="0" err="1"/>
                        <a:t>choice</a:t>
                      </a:r>
                      <a:r>
                        <a:rPr lang="nl-NL" sz="1050" dirty="0"/>
                        <a:t> in Zermelo</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7196266"/>
                  </a:ext>
                </a:extLst>
              </a:tr>
              <a:tr h="370840">
                <a:tc>
                  <a:txBody>
                    <a:bodyPr/>
                    <a:lstStyle/>
                    <a:p>
                      <a:r>
                        <a:rPr lang="nl-NL" sz="1050" dirty="0"/>
                        <a:t>20 jan – 15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Time </a:t>
                      </a:r>
                      <a:r>
                        <a:rPr lang="nl-NL" sz="1050" dirty="0" err="1"/>
                        <a:t>to</a:t>
                      </a:r>
                      <a:r>
                        <a:rPr lang="nl-NL" sz="1050" dirty="0"/>
                        <a:t> change </a:t>
                      </a:r>
                      <a:r>
                        <a:rPr lang="nl-NL" sz="1050" dirty="0" err="1"/>
                        <a:t>choices</a:t>
                      </a:r>
                      <a:r>
                        <a:rPr lang="nl-NL" sz="1050" dirty="0"/>
                        <a:t> in Zermelo </a:t>
                      </a:r>
                      <a:r>
                        <a:rPr lang="nl-NL" sz="1050" dirty="0">
                          <a:sym typeface="Wingdings" pitchFamily="2" charset="2"/>
                        </a:rPr>
                        <a:t> </a:t>
                      </a:r>
                      <a:r>
                        <a:rPr lang="nl-NL" sz="1050" dirty="0" err="1">
                          <a:sym typeface="Wingdings" pitchFamily="2" charset="2"/>
                        </a:rPr>
                        <a:t>provisional</a:t>
                      </a:r>
                      <a:r>
                        <a:rPr lang="nl-NL" sz="1050" dirty="0">
                          <a:sym typeface="Wingdings" pitchFamily="2" charset="2"/>
                        </a:rPr>
                        <a:t> </a:t>
                      </a:r>
                      <a:r>
                        <a:rPr lang="nl-NL" sz="1050" dirty="0" err="1">
                          <a:sym typeface="Wingdings" pitchFamily="2" charset="2"/>
                        </a:rPr>
                        <a:t>choice</a:t>
                      </a:r>
                      <a:r>
                        <a:rPr lang="nl-NL" sz="1050" dirty="0">
                          <a:sym typeface="Wingdings" pitchFamily="2" charset="2"/>
                        </a:rPr>
                        <a:t> </a:t>
                      </a:r>
                      <a:r>
                        <a:rPr lang="nl-NL" sz="1050" dirty="0" err="1">
                          <a:sym typeface="Wingdings" pitchFamily="2" charset="2"/>
                        </a:rPr>
                        <a:t>fixed</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735173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50" dirty="0"/>
                        <a:t>25/26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Ilp meeting, package is </a:t>
                      </a:r>
                      <a:r>
                        <a:rPr lang="nl-NL" sz="1050" dirty="0" err="1"/>
                        <a:t>discussed</a:t>
                      </a:r>
                      <a:r>
                        <a:rPr lang="nl-NL" sz="1050" dirty="0"/>
                        <a:t> </a:t>
                      </a:r>
                      <a:r>
                        <a:rPr lang="nl-NL" sz="1050" dirty="0" err="1"/>
                        <a:t>with</a:t>
                      </a:r>
                      <a:r>
                        <a:rPr lang="nl-NL" sz="1050" dirty="0"/>
                        <a:t> mentor. Package </a:t>
                      </a:r>
                      <a:r>
                        <a:rPr lang="nl-NL" sz="1050" dirty="0" err="1"/>
                        <a:t>might</a:t>
                      </a:r>
                      <a:r>
                        <a:rPr lang="nl-NL" sz="1050" dirty="0"/>
                        <a:t> </a:t>
                      </a:r>
                      <a:r>
                        <a:rPr lang="nl-NL" sz="1050" dirty="0" err="1"/>
                        <a:t>be</a:t>
                      </a:r>
                      <a:r>
                        <a:rPr lang="nl-NL" sz="1050" dirty="0"/>
                        <a:t> </a:t>
                      </a:r>
                      <a:r>
                        <a:rPr lang="nl-NL" sz="1050" dirty="0" err="1"/>
                        <a:t>changed</a:t>
                      </a:r>
                      <a:r>
                        <a:rPr lang="nl-NL" sz="1050" dirty="0"/>
                        <a:t> </a:t>
                      </a:r>
                      <a:r>
                        <a:rPr lang="nl-NL" sz="1050" dirty="0" err="1"/>
                        <a:t>through</a:t>
                      </a:r>
                      <a:r>
                        <a:rPr lang="nl-NL" sz="1050" dirty="0"/>
                        <a:t> </a:t>
                      </a:r>
                      <a:r>
                        <a:rPr lang="nl-NL" sz="1050" dirty="0" err="1"/>
                        <a:t>lobhlmltto.com</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020391"/>
                  </a:ext>
                </a:extLst>
              </a:tr>
              <a:tr h="370840">
                <a:tc>
                  <a:txBody>
                    <a:bodyPr/>
                    <a:lstStyle/>
                    <a:p>
                      <a:r>
                        <a:rPr lang="nl-NL" sz="1050" dirty="0"/>
                        <a:t>1 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Official </a:t>
                      </a:r>
                      <a:r>
                        <a:rPr lang="nl-NL" sz="1050" dirty="0" err="1"/>
                        <a:t>choice</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099465"/>
                  </a:ext>
                </a:extLst>
              </a:tr>
              <a:tr h="370840">
                <a:tc>
                  <a:txBody>
                    <a:bodyPr/>
                    <a:lstStyle/>
                    <a:p>
                      <a:r>
                        <a:rPr lang="nl-NL" sz="1050" i="1" dirty="0">
                          <a:solidFill>
                            <a:schemeClr val="bg1">
                              <a:lumMod val="65000"/>
                            </a:schemeClr>
                          </a:solidFill>
                        </a:rPr>
                        <a:t>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i="1" dirty="0">
                          <a:solidFill>
                            <a:schemeClr val="bg1">
                              <a:lumMod val="65000"/>
                            </a:schemeClr>
                          </a:solidFill>
                        </a:rPr>
                        <a:t>Start </a:t>
                      </a:r>
                      <a:r>
                        <a:rPr lang="nl-NL" sz="1050" i="1" dirty="0" err="1">
                          <a:solidFill>
                            <a:schemeClr val="bg1">
                              <a:lumMod val="65000"/>
                            </a:schemeClr>
                          </a:solidFill>
                        </a:rPr>
                        <a:t>transition</a:t>
                      </a:r>
                      <a:r>
                        <a:rPr lang="nl-NL" sz="1050" i="1" dirty="0">
                          <a:solidFill>
                            <a:schemeClr val="bg1">
                              <a:lumMod val="65000"/>
                            </a:schemeClr>
                          </a:solidFill>
                        </a:rPr>
                        <a:t> </a:t>
                      </a:r>
                      <a:r>
                        <a:rPr lang="nl-NL" sz="1050" i="1" dirty="0" err="1">
                          <a:solidFill>
                            <a:schemeClr val="bg1">
                              <a:lumMod val="65000"/>
                            </a:schemeClr>
                          </a:solidFill>
                        </a:rPr>
                        <a:t>to</a:t>
                      </a:r>
                      <a:r>
                        <a:rPr lang="nl-NL" sz="1050" i="1" dirty="0">
                          <a:solidFill>
                            <a:schemeClr val="bg1">
                              <a:lumMod val="65000"/>
                            </a:schemeClr>
                          </a:solidFill>
                        </a:rPr>
                        <a:t> MAVO 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093217"/>
                  </a:ext>
                </a:extLst>
              </a:tr>
              <a:tr h="370840">
                <a:tc>
                  <a:txBody>
                    <a:bodyPr/>
                    <a:lstStyle/>
                    <a:p>
                      <a:r>
                        <a:rPr lang="nl-NL" sz="1050" dirty="0"/>
                        <a:t>Sept-okt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Change subjects </a:t>
                      </a:r>
                      <a:r>
                        <a:rPr lang="nl-NL" sz="1050" dirty="0" err="1"/>
                        <a:t>if</a:t>
                      </a:r>
                      <a:r>
                        <a:rPr lang="nl-NL" sz="1050" dirty="0"/>
                        <a:t> </a:t>
                      </a:r>
                      <a:r>
                        <a:rPr lang="nl-NL" sz="1050" dirty="0" err="1"/>
                        <a:t>possible</a:t>
                      </a:r>
                      <a:r>
                        <a:rPr lang="nl-NL" sz="1050" dirty="0"/>
                        <a:t> </a:t>
                      </a:r>
                      <a:r>
                        <a:rPr lang="nl-NL" sz="1050" dirty="0" err="1"/>
                        <a:t>and</a:t>
                      </a:r>
                      <a:r>
                        <a:rPr lang="nl-NL" sz="1050" dirty="0"/>
                        <a:t> </a:t>
                      </a:r>
                      <a:r>
                        <a:rPr lang="nl-NL" sz="1050" dirty="0" err="1"/>
                        <a:t>neccesary</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29577"/>
                  </a:ext>
                </a:extLst>
              </a:tr>
            </a:tbl>
          </a:graphicData>
        </a:graphic>
      </p:graphicFrame>
      <p:sp>
        <p:nvSpPr>
          <p:cNvPr id="3" name="Tekstvak 2">
            <a:extLst>
              <a:ext uri="{FF2B5EF4-FFF2-40B4-BE49-F238E27FC236}">
                <a16:creationId xmlns:a16="http://schemas.microsoft.com/office/drawing/2014/main" id="{1D5437AB-FE56-F482-E0C9-1232B4946CED}"/>
              </a:ext>
            </a:extLst>
          </p:cNvPr>
          <p:cNvSpPr txBox="1"/>
          <p:nvPr/>
        </p:nvSpPr>
        <p:spPr>
          <a:xfrm>
            <a:off x="-9150" y="4709620"/>
            <a:ext cx="7883748" cy="230832"/>
          </a:xfrm>
          <a:prstGeom prst="rect">
            <a:avLst/>
          </a:prstGeom>
          <a:noFill/>
        </p:spPr>
        <p:txBody>
          <a:bodyPr wrap="square" rtlCol="0">
            <a:spAutoFit/>
          </a:bodyPr>
          <a:lstStyle/>
          <a:p>
            <a:r>
              <a:rPr lang="nl-NL" sz="900" dirty="0"/>
              <a:t>* Pakket kan aangepast moeten worden i.v.m. Groepsgrote en/of unieke pakketten * Package </a:t>
            </a:r>
            <a:r>
              <a:rPr lang="nl-NL" sz="900" dirty="0" err="1"/>
              <a:t>may</a:t>
            </a:r>
            <a:r>
              <a:rPr lang="nl-NL" sz="900" dirty="0"/>
              <a:t> </a:t>
            </a:r>
            <a:r>
              <a:rPr lang="nl-NL" sz="900" dirty="0" err="1"/>
              <a:t>need</a:t>
            </a:r>
            <a:r>
              <a:rPr lang="nl-NL" sz="900" dirty="0"/>
              <a:t> </a:t>
            </a:r>
            <a:r>
              <a:rPr lang="nl-NL" sz="900" dirty="0" err="1"/>
              <a:t>to</a:t>
            </a:r>
            <a:r>
              <a:rPr lang="nl-NL" sz="900" dirty="0"/>
              <a:t> </a:t>
            </a:r>
            <a:r>
              <a:rPr lang="nl-NL" sz="900" dirty="0" err="1"/>
              <a:t>be</a:t>
            </a:r>
            <a:r>
              <a:rPr lang="nl-NL" sz="900" dirty="0"/>
              <a:t> </a:t>
            </a:r>
            <a:r>
              <a:rPr lang="nl-NL" sz="900" dirty="0" err="1"/>
              <a:t>adjusted</a:t>
            </a:r>
            <a:r>
              <a:rPr lang="nl-NL" sz="900" dirty="0"/>
              <a:t> </a:t>
            </a:r>
            <a:r>
              <a:rPr lang="nl-NL" sz="900" dirty="0" err="1"/>
              <a:t>due</a:t>
            </a:r>
            <a:r>
              <a:rPr lang="nl-NL" sz="900" dirty="0"/>
              <a:t> </a:t>
            </a:r>
            <a:r>
              <a:rPr lang="nl-NL" sz="900" dirty="0" err="1"/>
              <a:t>to</a:t>
            </a:r>
            <a:r>
              <a:rPr lang="nl-NL" sz="900" dirty="0"/>
              <a:t> </a:t>
            </a:r>
            <a:r>
              <a:rPr lang="nl-NL" sz="900" dirty="0" err="1"/>
              <a:t>group</a:t>
            </a:r>
            <a:r>
              <a:rPr lang="nl-NL" sz="900" dirty="0"/>
              <a:t> </a:t>
            </a:r>
            <a:r>
              <a:rPr lang="nl-NL" sz="900" dirty="0" err="1"/>
              <a:t>size</a:t>
            </a:r>
            <a:r>
              <a:rPr lang="nl-NL" sz="900" dirty="0"/>
              <a:t> </a:t>
            </a:r>
            <a:r>
              <a:rPr lang="nl-NL" sz="900" dirty="0" err="1"/>
              <a:t>and</a:t>
            </a:r>
            <a:r>
              <a:rPr lang="nl-NL" sz="900" dirty="0"/>
              <a:t>/or </a:t>
            </a:r>
            <a:r>
              <a:rPr lang="nl-NL" sz="900" dirty="0" err="1"/>
              <a:t>unique</a:t>
            </a:r>
            <a:r>
              <a:rPr lang="nl-NL" sz="900" dirty="0"/>
              <a:t> packages</a:t>
            </a:r>
          </a:p>
        </p:txBody>
      </p:sp>
    </p:spTree>
    <p:extLst>
      <p:ext uri="{BB962C8B-B14F-4D97-AF65-F5344CB8AC3E}">
        <p14:creationId xmlns:p14="http://schemas.microsoft.com/office/powerpoint/2010/main" val="56099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714F00-AE1D-4B42-B784-383DE6F7533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709870" y="1044700"/>
            <a:ext cx="3175034" cy="4827348"/>
          </a:xfrm>
          <a:prstGeom prst="rect">
            <a:avLst/>
          </a:prstGeom>
        </p:spPr>
      </p:pic>
      <p:sp>
        <p:nvSpPr>
          <p:cNvPr id="6" name="Tekstvak 5">
            <a:extLst>
              <a:ext uri="{FF2B5EF4-FFF2-40B4-BE49-F238E27FC236}">
                <a16:creationId xmlns:a16="http://schemas.microsoft.com/office/drawing/2014/main" id="{7CC70C4C-0DB7-2745-B93F-1EF76F2C199E}"/>
              </a:ext>
            </a:extLst>
          </p:cNvPr>
          <p:cNvSpPr txBox="1"/>
          <p:nvPr/>
        </p:nvSpPr>
        <p:spPr>
          <a:xfrm>
            <a:off x="221282" y="241053"/>
            <a:ext cx="5999976" cy="1323439"/>
          </a:xfrm>
          <a:prstGeom prst="rect">
            <a:avLst/>
          </a:prstGeom>
          <a:noFill/>
        </p:spPr>
        <p:txBody>
          <a:bodyPr wrap="none" rtlCol="0">
            <a:spAutoFit/>
          </a:bodyPr>
          <a:lstStyle/>
          <a:p>
            <a:pPr algn="ctr"/>
            <a:r>
              <a:rPr lang="nl-NL" sz="4000" b="1" dirty="0"/>
              <a:t>Wil je toegevoegd worden?</a:t>
            </a:r>
          </a:p>
          <a:p>
            <a:pPr algn="ctr"/>
            <a:r>
              <a:rPr lang="nl-NL" sz="4000" b="1" dirty="0"/>
              <a:t>Loop langs bij de decaan!</a:t>
            </a:r>
          </a:p>
        </p:txBody>
      </p:sp>
      <p:sp>
        <p:nvSpPr>
          <p:cNvPr id="7" name="Rectangle 3">
            <a:extLst>
              <a:ext uri="{FF2B5EF4-FFF2-40B4-BE49-F238E27FC236}">
                <a16:creationId xmlns:a16="http://schemas.microsoft.com/office/drawing/2014/main" id="{B85AF736-3593-6F4A-93AA-5D745E3F245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6509B920-9FDE-1544-9F4F-2DDD047091B9}"/>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525A5CE0-B085-2A4D-9596-A2CB6FA8E04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C1449AE-5A3F-ED43-B261-1EF290920249}"/>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69BC9C88-3F4D-424F-A912-933DBFBFF6A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Rechte verbindingslijn 12">
            <a:extLst>
              <a:ext uri="{FF2B5EF4-FFF2-40B4-BE49-F238E27FC236}">
                <a16:creationId xmlns:a16="http://schemas.microsoft.com/office/drawing/2014/main" id="{799BB6BF-3B3F-9640-9D30-800E15F270D1}"/>
              </a:ext>
            </a:extLst>
          </p:cNvPr>
          <p:cNvCxnSpPr>
            <a:cxnSpLocks/>
          </p:cNvCxnSpPr>
          <p:nvPr/>
        </p:nvCxnSpPr>
        <p:spPr>
          <a:xfrm>
            <a:off x="-3666215" y="2141243"/>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E35FA3BF-AA27-CA42-9A5D-A85949DE12B8}"/>
              </a:ext>
            </a:extLst>
          </p:cNvPr>
          <p:cNvSpPr/>
          <p:nvPr/>
        </p:nvSpPr>
        <p:spPr>
          <a:xfrm>
            <a:off x="260165" y="2464035"/>
            <a:ext cx="4987199" cy="461665"/>
          </a:xfrm>
          <a:prstGeom prst="rect">
            <a:avLst/>
          </a:prstGeom>
        </p:spPr>
        <p:txBody>
          <a:bodyPr wrap="none">
            <a:spAutoFit/>
          </a:bodyPr>
          <a:lstStyle/>
          <a:p>
            <a:r>
              <a:rPr lang="nl-NL" sz="2400" i="1" dirty="0"/>
              <a:t>CHOOSE THE SUBJECTS THAT FIT BEST!</a:t>
            </a:r>
          </a:p>
        </p:txBody>
      </p:sp>
    </p:spTree>
    <p:extLst>
      <p:ext uri="{BB962C8B-B14F-4D97-AF65-F5344CB8AC3E}">
        <p14:creationId xmlns:p14="http://schemas.microsoft.com/office/powerpoint/2010/main" val="2529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4" name="Rectangle 86">
            <a:extLst>
              <a:ext uri="{FF2B5EF4-FFF2-40B4-BE49-F238E27FC236}">
                <a16:creationId xmlns:a16="http://schemas.microsoft.com/office/drawing/2014/main" id="{E6D07851-0F1E-2B41-8029-66AA182F1F42}"/>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CD5CBFE8-945B-F04D-95B9-381E33114657}"/>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lstStyle/>
          <a:p>
            <a:r>
              <a:rPr lang="nl-NL" dirty="0"/>
              <a:t>VRAGEN / </a:t>
            </a:r>
            <a:r>
              <a:rPr lang="nl-NL" dirty="0">
                <a:solidFill>
                  <a:schemeClr val="bg1"/>
                </a:solidFill>
              </a:rPr>
              <a:t>QUESTIONS</a:t>
            </a:r>
          </a:p>
        </p:txBody>
      </p:sp>
      <p:sp>
        <p:nvSpPr>
          <p:cNvPr id="6" name="Rectangle 3">
            <a:extLst>
              <a:ext uri="{FF2B5EF4-FFF2-40B4-BE49-F238E27FC236}">
                <a16:creationId xmlns:a16="http://schemas.microsoft.com/office/drawing/2014/main" id="{2F1F6E6C-BD2E-1545-A573-8E2F97825C0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1CBC9763-C90E-354C-9853-FD4C94C64D3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DA1F6FB3-62A4-1D4C-BE61-931538EEDED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F1FE7A68-4899-DE46-AC9B-DF1EDA38B07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2AAFF06A-465A-AA4C-A27C-26B7C4C4D14B}"/>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6265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84D47174-EC1A-B140-96B0-F277813A2100}"/>
              </a:ext>
            </a:extLst>
          </p:cNvPr>
          <p:cNvSpPr/>
          <p:nvPr/>
        </p:nvSpPr>
        <p:spPr>
          <a:xfrm>
            <a:off x="5946345" y="1300542"/>
            <a:ext cx="9986211" cy="234014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6" name="Tekstvak 5">
            <a:extLst>
              <a:ext uri="{FF2B5EF4-FFF2-40B4-BE49-F238E27FC236}">
                <a16:creationId xmlns:a16="http://schemas.microsoft.com/office/drawing/2014/main" id="{7CC70C4C-0DB7-2745-B93F-1EF76F2C199E}"/>
              </a:ext>
            </a:extLst>
          </p:cNvPr>
          <p:cNvSpPr txBox="1"/>
          <p:nvPr/>
        </p:nvSpPr>
        <p:spPr>
          <a:xfrm>
            <a:off x="1670664" y="1197405"/>
            <a:ext cx="2638094" cy="707886"/>
          </a:xfrm>
          <a:prstGeom prst="rect">
            <a:avLst/>
          </a:prstGeom>
          <a:noFill/>
        </p:spPr>
        <p:txBody>
          <a:bodyPr wrap="none" rtlCol="0">
            <a:spAutoFit/>
          </a:bodyPr>
          <a:lstStyle/>
          <a:p>
            <a:pPr algn="ctr"/>
            <a:r>
              <a:rPr lang="nl-NL" sz="4000" b="1" dirty="0"/>
              <a:t>Fijne avond</a:t>
            </a:r>
          </a:p>
        </p:txBody>
      </p:sp>
      <p:sp>
        <p:nvSpPr>
          <p:cNvPr id="7" name="Rectangle 3">
            <a:extLst>
              <a:ext uri="{FF2B5EF4-FFF2-40B4-BE49-F238E27FC236}">
                <a16:creationId xmlns:a16="http://schemas.microsoft.com/office/drawing/2014/main" id="{B85AF736-3593-6F4A-93AA-5D745E3F245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6509B920-9FDE-1544-9F4F-2DDD047091B9}"/>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525A5CE0-B085-2A4D-9596-A2CB6FA8E04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C1449AE-5A3F-ED43-B261-1EF29092024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69BC9C88-3F4D-424F-A912-933DBFBFF6A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Rechte verbindingslijn 12">
            <a:extLst>
              <a:ext uri="{FF2B5EF4-FFF2-40B4-BE49-F238E27FC236}">
                <a16:creationId xmlns:a16="http://schemas.microsoft.com/office/drawing/2014/main" id="{799BB6BF-3B3F-9640-9D30-800E15F270D1}"/>
              </a:ext>
            </a:extLst>
          </p:cNvPr>
          <p:cNvCxnSpPr>
            <a:cxnSpLocks/>
          </p:cNvCxnSpPr>
          <p:nvPr/>
        </p:nvCxnSpPr>
        <p:spPr>
          <a:xfrm>
            <a:off x="-3666215" y="2141243"/>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E35FA3BF-AA27-CA42-9A5D-A85949DE12B8}"/>
              </a:ext>
            </a:extLst>
          </p:cNvPr>
          <p:cNvSpPr/>
          <p:nvPr/>
        </p:nvSpPr>
        <p:spPr>
          <a:xfrm>
            <a:off x="1670664" y="2306378"/>
            <a:ext cx="2899833" cy="461665"/>
          </a:xfrm>
          <a:prstGeom prst="rect">
            <a:avLst/>
          </a:prstGeom>
        </p:spPr>
        <p:txBody>
          <a:bodyPr wrap="none">
            <a:spAutoFit/>
          </a:bodyPr>
          <a:lstStyle/>
          <a:p>
            <a:r>
              <a:rPr lang="nl-NL" sz="2400" i="1" dirty="0"/>
              <a:t>Have a </a:t>
            </a:r>
            <a:r>
              <a:rPr lang="nl-NL" sz="2400" i="1" dirty="0" err="1"/>
              <a:t>good</a:t>
            </a:r>
            <a:r>
              <a:rPr lang="nl-NL" sz="2400" i="1" dirty="0"/>
              <a:t> evening</a:t>
            </a:r>
          </a:p>
        </p:txBody>
      </p:sp>
      <p:sp>
        <p:nvSpPr>
          <p:cNvPr id="2" name="Tekstvak 1">
            <a:extLst>
              <a:ext uri="{FF2B5EF4-FFF2-40B4-BE49-F238E27FC236}">
                <a16:creationId xmlns:a16="http://schemas.microsoft.com/office/drawing/2014/main" id="{7089C4F5-7957-A04B-B1BE-A17BD1C44A02}"/>
              </a:ext>
            </a:extLst>
          </p:cNvPr>
          <p:cNvSpPr txBox="1"/>
          <p:nvPr/>
        </p:nvSpPr>
        <p:spPr>
          <a:xfrm>
            <a:off x="6164530" y="1495683"/>
            <a:ext cx="2886172" cy="2031325"/>
          </a:xfrm>
          <a:prstGeom prst="rect">
            <a:avLst/>
          </a:prstGeom>
          <a:noFill/>
        </p:spPr>
        <p:txBody>
          <a:bodyPr wrap="square" rtlCol="0">
            <a:spAutoFit/>
          </a:bodyPr>
          <a:lstStyle/>
          <a:p>
            <a:r>
              <a:rPr lang="nl-NL" dirty="0">
                <a:solidFill>
                  <a:schemeClr val="bg1"/>
                </a:solidFill>
              </a:rPr>
              <a:t>Terugkijken </a:t>
            </a:r>
            <a:r>
              <a:rPr lang="nl-NL" dirty="0" err="1">
                <a:solidFill>
                  <a:schemeClr val="bg1"/>
                </a:solidFill>
              </a:rPr>
              <a:t>webinar</a:t>
            </a:r>
            <a:r>
              <a:rPr lang="nl-NL" dirty="0">
                <a:solidFill>
                  <a:schemeClr val="bg1"/>
                </a:solidFill>
              </a:rPr>
              <a:t>? </a:t>
            </a:r>
          </a:p>
          <a:p>
            <a:r>
              <a:rPr lang="nl-NL" dirty="0">
                <a:solidFill>
                  <a:schemeClr val="bg1"/>
                </a:solidFill>
              </a:rPr>
              <a:t>Dat kan vanaf volgende week op </a:t>
            </a:r>
            <a:r>
              <a:rPr lang="nl-NL" dirty="0" err="1">
                <a:solidFill>
                  <a:schemeClr val="bg1"/>
                </a:solidFill>
              </a:rPr>
              <a:t>lobhlmltto.com</a:t>
            </a:r>
            <a:endParaRPr lang="nl-NL" dirty="0">
              <a:solidFill>
                <a:schemeClr val="bg1"/>
              </a:solidFill>
            </a:endParaRPr>
          </a:p>
          <a:p>
            <a:endParaRPr lang="nl-NL" dirty="0">
              <a:solidFill>
                <a:schemeClr val="bg1"/>
              </a:solidFill>
            </a:endParaRPr>
          </a:p>
          <a:p>
            <a:r>
              <a:rPr lang="nl-NL" i="1" dirty="0">
                <a:solidFill>
                  <a:schemeClr val="bg1"/>
                </a:solidFill>
              </a:rPr>
              <a:t>Want </a:t>
            </a:r>
            <a:r>
              <a:rPr lang="nl-NL" i="1" dirty="0" err="1">
                <a:solidFill>
                  <a:schemeClr val="bg1"/>
                </a:solidFill>
              </a:rPr>
              <a:t>to</a:t>
            </a:r>
            <a:r>
              <a:rPr lang="nl-NL" i="1" dirty="0">
                <a:solidFill>
                  <a:schemeClr val="bg1"/>
                </a:solidFill>
              </a:rPr>
              <a:t> </a:t>
            </a:r>
            <a:r>
              <a:rPr lang="nl-NL" i="1" dirty="0" err="1">
                <a:solidFill>
                  <a:schemeClr val="bg1"/>
                </a:solidFill>
              </a:rPr>
              <a:t>rewatch</a:t>
            </a:r>
            <a:r>
              <a:rPr lang="nl-NL" i="1" dirty="0">
                <a:solidFill>
                  <a:schemeClr val="bg1"/>
                </a:solidFill>
              </a:rPr>
              <a:t> </a:t>
            </a:r>
            <a:r>
              <a:rPr lang="nl-NL" i="1" dirty="0" err="1">
                <a:solidFill>
                  <a:schemeClr val="bg1"/>
                </a:solidFill>
              </a:rPr>
              <a:t>webinar</a:t>
            </a:r>
            <a:r>
              <a:rPr lang="nl-NL" i="1" dirty="0">
                <a:solidFill>
                  <a:schemeClr val="bg1"/>
                </a:solidFill>
              </a:rPr>
              <a:t>? </a:t>
            </a:r>
          </a:p>
          <a:p>
            <a:r>
              <a:rPr lang="nl-NL" i="1" dirty="0" err="1">
                <a:solidFill>
                  <a:schemeClr val="bg1"/>
                </a:solidFill>
              </a:rPr>
              <a:t>You</a:t>
            </a:r>
            <a:r>
              <a:rPr lang="nl-NL" i="1" dirty="0">
                <a:solidFill>
                  <a:schemeClr val="bg1"/>
                </a:solidFill>
              </a:rPr>
              <a:t> </a:t>
            </a:r>
            <a:r>
              <a:rPr lang="nl-NL" i="1" dirty="0" err="1">
                <a:solidFill>
                  <a:schemeClr val="bg1"/>
                </a:solidFill>
              </a:rPr>
              <a:t>can</a:t>
            </a:r>
            <a:r>
              <a:rPr lang="nl-NL" i="1" dirty="0">
                <a:solidFill>
                  <a:schemeClr val="bg1"/>
                </a:solidFill>
              </a:rPr>
              <a:t> do </a:t>
            </a:r>
            <a:r>
              <a:rPr lang="nl-NL" i="1" dirty="0" err="1">
                <a:solidFill>
                  <a:schemeClr val="bg1"/>
                </a:solidFill>
              </a:rPr>
              <a:t>so</a:t>
            </a:r>
            <a:r>
              <a:rPr lang="nl-NL" i="1" dirty="0">
                <a:solidFill>
                  <a:schemeClr val="bg1"/>
                </a:solidFill>
              </a:rPr>
              <a:t> </a:t>
            </a:r>
            <a:r>
              <a:rPr lang="nl-NL" i="1" dirty="0" err="1">
                <a:solidFill>
                  <a:schemeClr val="bg1"/>
                </a:solidFill>
              </a:rPr>
              <a:t>from</a:t>
            </a:r>
            <a:r>
              <a:rPr lang="nl-NL" i="1" dirty="0">
                <a:solidFill>
                  <a:schemeClr val="bg1"/>
                </a:solidFill>
              </a:rPr>
              <a:t> next week on </a:t>
            </a:r>
            <a:r>
              <a:rPr lang="nl-NL" i="1" dirty="0" err="1">
                <a:solidFill>
                  <a:schemeClr val="bg1"/>
                </a:solidFill>
              </a:rPr>
              <a:t>lobhlmltto.com</a:t>
            </a:r>
            <a:endParaRPr lang="nl-NL" i="1" dirty="0">
              <a:solidFill>
                <a:schemeClr val="bg1"/>
              </a:solidFill>
            </a:endParaRPr>
          </a:p>
        </p:txBody>
      </p:sp>
      <p:pic>
        <p:nvPicPr>
          <p:cNvPr id="14" name="Afbeelding 13">
            <a:extLst>
              <a:ext uri="{FF2B5EF4-FFF2-40B4-BE49-F238E27FC236}">
                <a16:creationId xmlns:a16="http://schemas.microsoft.com/office/drawing/2014/main" id="{F18866E0-A59B-0E44-9D8D-6A6034A34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65" y="998957"/>
            <a:ext cx="2255775" cy="2284572"/>
          </a:xfrm>
          <a:prstGeom prst="rect">
            <a:avLst/>
          </a:prstGeom>
        </p:spPr>
      </p:pic>
    </p:spTree>
    <p:extLst>
      <p:ext uri="{BB962C8B-B14F-4D97-AF65-F5344CB8AC3E}">
        <p14:creationId xmlns:p14="http://schemas.microsoft.com/office/powerpoint/2010/main" val="236403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86">
            <a:extLst>
              <a:ext uri="{FF2B5EF4-FFF2-40B4-BE49-F238E27FC236}">
                <a16:creationId xmlns:a16="http://schemas.microsoft.com/office/drawing/2014/main" id="{30C7F14F-C6C2-0740-8525-368C746E79EA}"/>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a:xfrm>
            <a:off x="1033783" y="1711565"/>
            <a:ext cx="7886700" cy="2139553"/>
          </a:xfrm>
        </p:spPr>
        <p:txBody>
          <a:bodyPr>
            <a:normAutofit/>
          </a:bodyPr>
          <a:lstStyle/>
          <a:p>
            <a:r>
              <a:rPr lang="nl-NL" sz="3600" dirty="0"/>
              <a:t>Projectweek / </a:t>
            </a:r>
            <a:r>
              <a:rPr lang="nl-NL" sz="3600" i="1" dirty="0">
                <a:solidFill>
                  <a:schemeClr val="bg1"/>
                </a:solidFill>
              </a:rPr>
              <a:t>Project week</a:t>
            </a:r>
            <a:br>
              <a:rPr lang="nl-NL" sz="3600" dirty="0"/>
            </a:br>
            <a:endParaRPr lang="nl-NL" sz="3600" dirty="0"/>
          </a:p>
        </p:txBody>
      </p:sp>
      <p:sp>
        <p:nvSpPr>
          <p:cNvPr id="4" name="Ovaal 3">
            <a:extLst>
              <a:ext uri="{FF2B5EF4-FFF2-40B4-BE49-F238E27FC236}">
                <a16:creationId xmlns:a16="http://schemas.microsoft.com/office/drawing/2014/main" id="{EB94FA5E-11C8-6F46-9FBF-030F73553D0C}"/>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extLst>
              <a:ext uri="{FF2B5EF4-FFF2-40B4-BE49-F238E27FC236}">
                <a16:creationId xmlns:a16="http://schemas.microsoft.com/office/drawing/2014/main" id="{9A330D44-CC95-414E-A78E-14B6F8F4483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9">
            <a:extLst>
              <a:ext uri="{FF2B5EF4-FFF2-40B4-BE49-F238E27FC236}">
                <a16:creationId xmlns:a16="http://schemas.microsoft.com/office/drawing/2014/main" id="{08050521-CD5D-0746-B419-B198E5E26FA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1C827780-C286-FD4F-BDD0-38A4DB6971E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2" descr="A picture containing logo&#10;&#10;Description automatically generated">
            <a:extLst>
              <a:ext uri="{FF2B5EF4-FFF2-40B4-BE49-F238E27FC236}">
                <a16:creationId xmlns:a16="http://schemas.microsoft.com/office/drawing/2014/main" id="{7DBC6BB2-1F01-7949-BFF7-378AAACBE413}"/>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AD056415-709E-DF45-A2CC-3E59F14F299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705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Tijdelijke aanduiding voor inhoud 12">
            <a:extLst>
              <a:ext uri="{FF2B5EF4-FFF2-40B4-BE49-F238E27FC236}">
                <a16:creationId xmlns:a16="http://schemas.microsoft.com/office/drawing/2014/main" id="{382AFE5E-60AE-6247-B8DB-E58DF550ACA8}"/>
              </a:ext>
            </a:extLst>
          </p:cNvPr>
          <p:cNvGraphicFramePr>
            <a:graphicFrameLocks noGrp="1"/>
          </p:cNvGraphicFramePr>
          <p:nvPr>
            <p:ph sz="half" idx="2"/>
            <p:extLst>
              <p:ext uri="{D42A27DB-BD31-4B8C-83A1-F6EECF244321}">
                <p14:modId xmlns:p14="http://schemas.microsoft.com/office/powerpoint/2010/main" val="1565572242"/>
              </p:ext>
            </p:extLst>
          </p:nvPr>
        </p:nvGraphicFramePr>
        <p:xfrm>
          <a:off x="601670" y="3179768"/>
          <a:ext cx="3639215" cy="1529852"/>
        </p:xfrm>
        <a:graphic>
          <a:graphicData uri="http://schemas.openxmlformats.org/drawingml/2006/table">
            <a:tbl>
              <a:tblPr firstRow="1" bandRow="1">
                <a:tableStyleId>{5C22544A-7EE6-4342-B048-85BDC9FD1C3A}</a:tableStyleId>
              </a:tblPr>
              <a:tblGrid>
                <a:gridCol w="800853">
                  <a:extLst>
                    <a:ext uri="{9D8B030D-6E8A-4147-A177-3AD203B41FA5}">
                      <a16:colId xmlns:a16="http://schemas.microsoft.com/office/drawing/2014/main" val="2924570542"/>
                    </a:ext>
                  </a:extLst>
                </a:gridCol>
                <a:gridCol w="2838362">
                  <a:extLst>
                    <a:ext uri="{9D8B030D-6E8A-4147-A177-3AD203B41FA5}">
                      <a16:colId xmlns:a16="http://schemas.microsoft.com/office/drawing/2014/main" val="1041444130"/>
                    </a:ext>
                  </a:extLst>
                </a:gridCol>
              </a:tblGrid>
              <a:tr h="409260">
                <a:tc>
                  <a:txBody>
                    <a:bodyPr/>
                    <a:lstStyle/>
                    <a:p>
                      <a:r>
                        <a:rPr lang="nl-NL" sz="800" b="0" dirty="0">
                          <a:solidFill>
                            <a:schemeClr val="tx1"/>
                          </a:solidFill>
                        </a:rPr>
                        <a:t>Ma 20 jan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nl-NL" sz="800" b="0" dirty="0">
                          <a:solidFill>
                            <a:schemeClr val="tx1"/>
                          </a:solidFill>
                        </a:rPr>
                        <a:t>Onderzoeken beroepen, studies en vakken n.a.v. stage en online onderzoek</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96973"/>
                  </a:ext>
                </a:extLst>
              </a:tr>
              <a:tr h="355666">
                <a:tc>
                  <a:txBody>
                    <a:bodyPr/>
                    <a:lstStyle/>
                    <a:p>
                      <a:r>
                        <a:rPr lang="nl-NL" sz="800" b="0" dirty="0">
                          <a:solidFill>
                            <a:schemeClr val="tx1"/>
                          </a:solidFill>
                        </a:rPr>
                        <a:t>Di 21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800" b="0" dirty="0">
                          <a:solidFill>
                            <a:schemeClr val="tx1"/>
                          </a:solidFill>
                        </a:rPr>
                        <a:t>Onderzoeken eigen talenten in relatie tot vakken en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309697"/>
                  </a:ext>
                </a:extLst>
              </a:tr>
              <a:tr h="355666">
                <a:tc>
                  <a:txBody>
                    <a:bodyPr/>
                    <a:lstStyle/>
                    <a:p>
                      <a:r>
                        <a:rPr lang="nl-NL" sz="800" b="0" dirty="0">
                          <a:solidFill>
                            <a:schemeClr val="tx1"/>
                          </a:solidFill>
                        </a:rPr>
                        <a:t>Wo 22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800" b="0" dirty="0">
                          <a:solidFill>
                            <a:schemeClr val="tx1"/>
                          </a:solidFill>
                        </a:rPr>
                        <a:t>Onderzoeken verschil onder- en bovenbouw</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1878086"/>
                  </a:ext>
                </a:extLst>
              </a:tr>
              <a:tr h="409260">
                <a:tc>
                  <a:txBody>
                    <a:bodyPr/>
                    <a:lstStyle/>
                    <a:p>
                      <a:r>
                        <a:rPr lang="nl-NL" sz="800" b="0" dirty="0">
                          <a:solidFill>
                            <a:schemeClr val="tx1"/>
                          </a:solidFill>
                        </a:rPr>
                        <a:t>Do 23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800" b="0" dirty="0">
                          <a:solidFill>
                            <a:schemeClr val="tx1"/>
                          </a:solidFill>
                        </a:rPr>
                        <a:t>Checken profielkeuze en presenteren gemaakt werk aan ouders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14293592"/>
                  </a:ext>
                </a:extLst>
              </a:tr>
            </a:tbl>
          </a:graphicData>
        </a:graphic>
      </p:graphicFrame>
      <p:sp>
        <p:nvSpPr>
          <p:cNvPr id="2" name="Titel 1">
            <a:extLst>
              <a:ext uri="{FF2B5EF4-FFF2-40B4-BE49-F238E27FC236}">
                <a16:creationId xmlns:a16="http://schemas.microsoft.com/office/drawing/2014/main" id="{43C8E944-0BCE-DD47-887C-82E5A627B032}"/>
              </a:ext>
            </a:extLst>
          </p:cNvPr>
          <p:cNvSpPr>
            <a:spLocks noGrp="1"/>
          </p:cNvSpPr>
          <p:nvPr>
            <p:ph type="title"/>
          </p:nvPr>
        </p:nvSpPr>
        <p:spPr>
          <a:xfrm>
            <a:off x="628650" y="273844"/>
            <a:ext cx="7910388" cy="994172"/>
          </a:xfrm>
        </p:spPr>
        <p:txBody>
          <a:bodyPr>
            <a:normAutofit/>
          </a:bodyPr>
          <a:lstStyle/>
          <a:p>
            <a:pPr algn="just"/>
            <a:r>
              <a:rPr lang="nl-NL" dirty="0"/>
              <a:t>Opbouw week                  </a:t>
            </a:r>
            <a:r>
              <a:rPr lang="nl-NL" sz="3200" i="1" dirty="0" err="1"/>
              <a:t>Structure</a:t>
            </a:r>
            <a:r>
              <a:rPr lang="nl-NL" sz="3200" i="1" dirty="0"/>
              <a:t> of </a:t>
            </a:r>
            <a:r>
              <a:rPr lang="nl-NL" sz="3200" i="1" dirty="0" err="1"/>
              <a:t>the</a:t>
            </a:r>
            <a:r>
              <a:rPr lang="nl-NL" sz="3200" i="1" dirty="0"/>
              <a:t> week </a:t>
            </a:r>
            <a:endParaRPr lang="nl-NL" i="1" dirty="0"/>
          </a:p>
        </p:txBody>
      </p:sp>
      <p:sp>
        <p:nvSpPr>
          <p:cNvPr id="10" name="Rectangle 3">
            <a:extLst>
              <a:ext uri="{FF2B5EF4-FFF2-40B4-BE49-F238E27FC236}">
                <a16:creationId xmlns:a16="http://schemas.microsoft.com/office/drawing/2014/main" id="{4A15CD62-230A-424D-82CD-42BDF2089B15}"/>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9">
            <a:extLst>
              <a:ext uri="{FF2B5EF4-FFF2-40B4-BE49-F238E27FC236}">
                <a16:creationId xmlns:a16="http://schemas.microsoft.com/office/drawing/2014/main" id="{C7FDBF67-127C-4C47-89C5-A3530D1A9F07}"/>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AE5B8A2B-C980-4948-86E9-8DCB6D7876E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 name="Picture 2" descr="A picture containing logo&#10;&#10;Description automatically generated">
            <a:extLst>
              <a:ext uri="{FF2B5EF4-FFF2-40B4-BE49-F238E27FC236}">
                <a16:creationId xmlns:a16="http://schemas.microsoft.com/office/drawing/2014/main" id="{CB683B7A-B346-824C-B9F0-7A579B17FC4B}"/>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8CB2228C-9E81-BF4E-BF15-DC6FC8905CCA}"/>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Rechte verbindingslijn 12">
            <a:extLst>
              <a:ext uri="{FF2B5EF4-FFF2-40B4-BE49-F238E27FC236}">
                <a16:creationId xmlns:a16="http://schemas.microsoft.com/office/drawing/2014/main" id="{D00805FD-5656-B840-8466-41401AD7E05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AB7A1855-D40E-814A-88E8-A67AE369E409}"/>
              </a:ext>
            </a:extLst>
          </p:cNvPr>
          <p:cNvSpPr/>
          <p:nvPr/>
        </p:nvSpPr>
        <p:spPr>
          <a:xfrm>
            <a:off x="4742404" y="1137496"/>
            <a:ext cx="4252688" cy="1954381"/>
          </a:xfrm>
          <a:prstGeom prst="rect">
            <a:avLst/>
          </a:prstGeom>
        </p:spPr>
        <p:txBody>
          <a:bodyPr wrap="square">
            <a:spAutoFit/>
          </a:bodyPr>
          <a:lstStyle/>
          <a:p>
            <a:r>
              <a:rPr lang="nl-NL" sz="1100" dirty="0"/>
              <a:t>Mon</a:t>
            </a:r>
          </a:p>
          <a:p>
            <a:pPr lvl="1"/>
            <a:r>
              <a:rPr lang="nl-NL" sz="1100" dirty="0"/>
              <a:t>1st </a:t>
            </a:r>
            <a:r>
              <a:rPr lang="nl-NL" sz="1100" dirty="0" err="1"/>
              <a:t>to</a:t>
            </a:r>
            <a:r>
              <a:rPr lang="nl-NL" sz="1100" dirty="0"/>
              <a:t> 5th </a:t>
            </a:r>
            <a:r>
              <a:rPr lang="nl-NL" sz="1100" dirty="0" err="1"/>
              <a:t>hour</a:t>
            </a:r>
            <a:r>
              <a:rPr lang="nl-NL" sz="1100" dirty="0"/>
              <a:t> </a:t>
            </a:r>
            <a:r>
              <a:rPr lang="nl-NL" sz="1100" dirty="0" err="1"/>
              <a:t>lessons</a:t>
            </a:r>
            <a:r>
              <a:rPr lang="nl-NL" sz="1100" dirty="0"/>
              <a:t> </a:t>
            </a:r>
            <a:r>
              <a:rPr lang="nl-NL" sz="1100" dirty="0" err="1"/>
              <a:t>according</a:t>
            </a:r>
            <a:r>
              <a:rPr lang="nl-NL" sz="1100" dirty="0"/>
              <a:t> </a:t>
            </a:r>
            <a:r>
              <a:rPr lang="nl-NL" sz="1100" dirty="0" err="1"/>
              <a:t>to</a:t>
            </a:r>
            <a:r>
              <a:rPr lang="nl-NL" sz="1100" dirty="0"/>
              <a:t> </a:t>
            </a:r>
            <a:r>
              <a:rPr lang="nl-NL" sz="1100" dirty="0" err="1"/>
              <a:t>schedule</a:t>
            </a:r>
            <a:r>
              <a:rPr lang="nl-NL" sz="1100" dirty="0"/>
              <a:t> (</a:t>
            </a:r>
            <a:r>
              <a:rPr lang="nl-NL" sz="1100" dirty="0" err="1"/>
              <a:t>homework</a:t>
            </a:r>
            <a:r>
              <a:rPr lang="nl-NL" sz="1100" dirty="0"/>
              <a:t> free)</a:t>
            </a:r>
          </a:p>
          <a:p>
            <a:pPr lvl="1"/>
            <a:r>
              <a:rPr lang="nl-NL" sz="1100" dirty="0"/>
              <a:t>6th Kick of project week in </a:t>
            </a:r>
            <a:r>
              <a:rPr lang="nl-NL" sz="1100" dirty="0" err="1"/>
              <a:t>the</a:t>
            </a:r>
            <a:r>
              <a:rPr lang="nl-NL" sz="1100" dirty="0"/>
              <a:t> auditorium</a:t>
            </a:r>
          </a:p>
          <a:p>
            <a:pPr lvl="1"/>
            <a:r>
              <a:rPr lang="nl-NL" sz="1100" dirty="0"/>
              <a:t>6th-8th </a:t>
            </a:r>
            <a:r>
              <a:rPr lang="nl-NL" sz="1100" dirty="0" err="1"/>
              <a:t>hour</a:t>
            </a:r>
            <a:r>
              <a:rPr lang="nl-NL" sz="1100" dirty="0"/>
              <a:t> project (</a:t>
            </a:r>
            <a:r>
              <a:rPr lang="nl-NL" sz="1100" dirty="0" err="1"/>
              <a:t>homework</a:t>
            </a:r>
            <a:r>
              <a:rPr lang="nl-NL" sz="1100" dirty="0"/>
              <a:t>)</a:t>
            </a:r>
          </a:p>
          <a:p>
            <a:endParaRPr lang="nl-NL" sz="1100" dirty="0"/>
          </a:p>
          <a:p>
            <a:r>
              <a:rPr lang="nl-NL" sz="1100" dirty="0" err="1"/>
              <a:t>Tue</a:t>
            </a:r>
            <a:r>
              <a:rPr lang="nl-NL" sz="1100" dirty="0"/>
              <a:t> </a:t>
            </a:r>
            <a:r>
              <a:rPr lang="nl-NL" sz="1100" dirty="0" err="1"/>
              <a:t>to</a:t>
            </a:r>
            <a:r>
              <a:rPr lang="nl-NL" sz="1100" dirty="0"/>
              <a:t> </a:t>
            </a:r>
            <a:r>
              <a:rPr lang="nl-NL" sz="1100" dirty="0" err="1"/>
              <a:t>Thu</a:t>
            </a:r>
            <a:r>
              <a:rPr lang="nl-NL" sz="1100" dirty="0"/>
              <a:t> </a:t>
            </a:r>
          </a:p>
          <a:p>
            <a:pPr lvl="1"/>
            <a:r>
              <a:rPr lang="nl-NL" sz="1100" dirty="0"/>
              <a:t>1st </a:t>
            </a:r>
            <a:r>
              <a:rPr lang="nl-NL" sz="1100" dirty="0" err="1"/>
              <a:t>to</a:t>
            </a:r>
            <a:r>
              <a:rPr lang="nl-NL" sz="1100" dirty="0"/>
              <a:t> 5th </a:t>
            </a:r>
            <a:r>
              <a:rPr lang="nl-NL" sz="1100" dirty="0" err="1"/>
              <a:t>hour</a:t>
            </a:r>
            <a:r>
              <a:rPr lang="nl-NL" sz="1100" dirty="0"/>
              <a:t> </a:t>
            </a:r>
            <a:r>
              <a:rPr lang="nl-NL" sz="1100" dirty="0" err="1"/>
              <a:t>lessons</a:t>
            </a:r>
            <a:r>
              <a:rPr lang="nl-NL" sz="1100" dirty="0"/>
              <a:t> </a:t>
            </a:r>
            <a:r>
              <a:rPr lang="nl-NL" sz="1100" dirty="0" err="1"/>
              <a:t>according</a:t>
            </a:r>
            <a:r>
              <a:rPr lang="nl-NL" sz="1100" dirty="0"/>
              <a:t> </a:t>
            </a:r>
            <a:r>
              <a:rPr lang="nl-NL" sz="1100" dirty="0" err="1"/>
              <a:t>to</a:t>
            </a:r>
            <a:r>
              <a:rPr lang="nl-NL" sz="1100" dirty="0"/>
              <a:t> </a:t>
            </a:r>
            <a:r>
              <a:rPr lang="nl-NL" sz="1100" dirty="0" err="1"/>
              <a:t>schedule</a:t>
            </a:r>
            <a:r>
              <a:rPr lang="nl-NL" sz="1100" dirty="0"/>
              <a:t> (</a:t>
            </a:r>
            <a:r>
              <a:rPr lang="nl-NL" sz="1100" dirty="0" err="1"/>
              <a:t>homework</a:t>
            </a:r>
            <a:r>
              <a:rPr lang="nl-NL" sz="1100" dirty="0"/>
              <a:t> free)</a:t>
            </a:r>
          </a:p>
          <a:p>
            <a:pPr lvl="1"/>
            <a:r>
              <a:rPr lang="nl-NL" sz="1100" dirty="0"/>
              <a:t>6th-8th </a:t>
            </a:r>
            <a:r>
              <a:rPr lang="nl-NL" sz="1100" dirty="0" err="1"/>
              <a:t>hour</a:t>
            </a:r>
            <a:r>
              <a:rPr lang="nl-NL" sz="1100" dirty="0"/>
              <a:t> project (</a:t>
            </a:r>
            <a:r>
              <a:rPr lang="nl-NL" sz="1100" dirty="0" err="1"/>
              <a:t>homework</a:t>
            </a:r>
            <a:r>
              <a:rPr lang="nl-NL" sz="1100" dirty="0"/>
              <a:t>)</a:t>
            </a:r>
          </a:p>
          <a:p>
            <a:pPr lvl="1"/>
            <a:endParaRPr lang="nl-NL" sz="1100" dirty="0"/>
          </a:p>
          <a:p>
            <a:r>
              <a:rPr lang="nl-NL" sz="1100" dirty="0" err="1"/>
              <a:t>Thursday</a:t>
            </a:r>
            <a:r>
              <a:rPr lang="nl-NL" sz="1100" dirty="0"/>
              <a:t> 23 </a:t>
            </a:r>
            <a:r>
              <a:rPr lang="nl-NL" sz="1100" dirty="0" err="1"/>
              <a:t>January</a:t>
            </a:r>
            <a:r>
              <a:rPr lang="nl-NL" sz="1100" dirty="0"/>
              <a:t> 15.30 </a:t>
            </a:r>
            <a:r>
              <a:rPr lang="nl-NL" sz="1100" dirty="0" err="1"/>
              <a:t>presentation</a:t>
            </a:r>
            <a:r>
              <a:rPr lang="nl-NL" sz="1100" dirty="0"/>
              <a:t> </a:t>
            </a:r>
            <a:r>
              <a:rPr lang="nl-NL" sz="1100" dirty="0" err="1"/>
              <a:t>for</a:t>
            </a:r>
            <a:r>
              <a:rPr lang="nl-NL" sz="1100" dirty="0"/>
              <a:t> </a:t>
            </a:r>
            <a:r>
              <a:rPr lang="nl-NL" sz="1100" dirty="0" err="1"/>
              <a:t>parents</a:t>
            </a:r>
            <a:endParaRPr lang="nl-NL" sz="1100" dirty="0"/>
          </a:p>
          <a:p>
            <a:r>
              <a:rPr lang="nl-NL" sz="1100" dirty="0"/>
              <a:t>Friday 24 </a:t>
            </a:r>
            <a:r>
              <a:rPr lang="nl-NL" sz="1100" dirty="0" err="1"/>
              <a:t>January</a:t>
            </a:r>
            <a:r>
              <a:rPr lang="nl-NL" sz="1100" dirty="0"/>
              <a:t> </a:t>
            </a:r>
            <a:r>
              <a:rPr lang="nl-NL" sz="1100" dirty="0" err="1"/>
              <a:t>chosing</a:t>
            </a:r>
            <a:r>
              <a:rPr lang="nl-NL" sz="1100" dirty="0"/>
              <a:t> subjects </a:t>
            </a:r>
            <a:r>
              <a:rPr lang="nl-NL" sz="1100" dirty="0" err="1"/>
              <a:t>with</a:t>
            </a:r>
            <a:r>
              <a:rPr lang="nl-NL" sz="1100" dirty="0"/>
              <a:t> student counselor</a:t>
            </a:r>
          </a:p>
        </p:txBody>
      </p:sp>
      <p:sp>
        <p:nvSpPr>
          <p:cNvPr id="23" name="Rechthoek 22">
            <a:extLst>
              <a:ext uri="{FF2B5EF4-FFF2-40B4-BE49-F238E27FC236}">
                <a16:creationId xmlns:a16="http://schemas.microsoft.com/office/drawing/2014/main" id="{970DDDEB-D5FB-574B-B546-0DB72082F1DC}"/>
              </a:ext>
            </a:extLst>
          </p:cNvPr>
          <p:cNvSpPr/>
          <p:nvPr/>
        </p:nvSpPr>
        <p:spPr>
          <a:xfrm>
            <a:off x="601670" y="1137496"/>
            <a:ext cx="4572000" cy="1954381"/>
          </a:xfrm>
          <a:prstGeom prst="rect">
            <a:avLst/>
          </a:prstGeom>
        </p:spPr>
        <p:txBody>
          <a:bodyPr>
            <a:spAutoFit/>
          </a:bodyPr>
          <a:lstStyle/>
          <a:p>
            <a:r>
              <a:rPr lang="nl-NL" sz="1100" dirty="0"/>
              <a:t>Ma </a:t>
            </a:r>
          </a:p>
          <a:p>
            <a:pPr lvl="1"/>
            <a:r>
              <a:rPr lang="nl-NL" sz="1100" dirty="0"/>
              <a:t>1</a:t>
            </a:r>
            <a:r>
              <a:rPr lang="nl-NL" sz="1100" baseline="30000" dirty="0"/>
              <a:t>e</a:t>
            </a:r>
            <a:r>
              <a:rPr lang="nl-NL" sz="1100" dirty="0"/>
              <a:t> t/m 5</a:t>
            </a:r>
            <a:r>
              <a:rPr lang="nl-NL" sz="1100" baseline="30000" dirty="0"/>
              <a:t>e</a:t>
            </a:r>
            <a:r>
              <a:rPr lang="nl-NL" sz="1100" dirty="0"/>
              <a:t> uur les volgens rooster (huiswerkvrij)</a:t>
            </a:r>
          </a:p>
          <a:p>
            <a:pPr lvl="1"/>
            <a:r>
              <a:rPr lang="nl-NL" sz="1100" dirty="0"/>
              <a:t>6</a:t>
            </a:r>
            <a:r>
              <a:rPr lang="nl-NL" sz="1100" baseline="30000" dirty="0"/>
              <a:t>e </a:t>
            </a:r>
            <a:r>
              <a:rPr lang="nl-NL" sz="1100" dirty="0"/>
              <a:t>Kick of in de aula</a:t>
            </a:r>
          </a:p>
          <a:p>
            <a:pPr lvl="1"/>
            <a:r>
              <a:rPr lang="nl-NL" sz="1100" dirty="0"/>
              <a:t>6</a:t>
            </a:r>
            <a:r>
              <a:rPr lang="nl-NL" sz="1100" baseline="30000" dirty="0"/>
              <a:t>e</a:t>
            </a:r>
            <a:r>
              <a:rPr lang="nl-NL" sz="1100" dirty="0"/>
              <a:t> t/m 8</a:t>
            </a:r>
            <a:r>
              <a:rPr lang="nl-NL" sz="1100" baseline="30000" dirty="0"/>
              <a:t>e</a:t>
            </a:r>
            <a:r>
              <a:rPr lang="nl-NL" sz="1100" dirty="0"/>
              <a:t> uur project (huiswerk)</a:t>
            </a:r>
          </a:p>
          <a:p>
            <a:endParaRPr lang="nl-NL" sz="1100" dirty="0"/>
          </a:p>
          <a:p>
            <a:r>
              <a:rPr lang="nl-NL" sz="1100" dirty="0"/>
              <a:t>Di t/m do </a:t>
            </a:r>
          </a:p>
          <a:p>
            <a:pPr lvl="1"/>
            <a:r>
              <a:rPr lang="nl-NL" sz="1100" dirty="0"/>
              <a:t>1</a:t>
            </a:r>
            <a:r>
              <a:rPr lang="nl-NL" sz="1100" baseline="30000" dirty="0"/>
              <a:t>e</a:t>
            </a:r>
            <a:r>
              <a:rPr lang="nl-NL" sz="1100" dirty="0"/>
              <a:t> t/m 5</a:t>
            </a:r>
            <a:r>
              <a:rPr lang="nl-NL" sz="1100" baseline="30000" dirty="0"/>
              <a:t>e</a:t>
            </a:r>
            <a:r>
              <a:rPr lang="nl-NL" sz="1100" dirty="0"/>
              <a:t> uur les volgens rooster (huiswerkvrij)</a:t>
            </a:r>
          </a:p>
          <a:p>
            <a:pPr lvl="1"/>
            <a:r>
              <a:rPr lang="nl-NL" sz="1100" dirty="0"/>
              <a:t>6</a:t>
            </a:r>
            <a:r>
              <a:rPr lang="nl-NL" sz="1100" baseline="30000" dirty="0"/>
              <a:t>e</a:t>
            </a:r>
            <a:r>
              <a:rPr lang="nl-NL" sz="1100" dirty="0"/>
              <a:t> t/m 8</a:t>
            </a:r>
            <a:r>
              <a:rPr lang="nl-NL" sz="1100" baseline="30000" dirty="0"/>
              <a:t>e</a:t>
            </a:r>
            <a:r>
              <a:rPr lang="nl-NL" sz="1100" dirty="0"/>
              <a:t> uur project (huiswerk)</a:t>
            </a:r>
          </a:p>
          <a:p>
            <a:pPr lvl="1"/>
            <a:endParaRPr lang="nl-NL" sz="1100" dirty="0"/>
          </a:p>
          <a:p>
            <a:r>
              <a:rPr lang="nl-NL" sz="1100"/>
              <a:t>Donderdag 23 </a:t>
            </a:r>
            <a:r>
              <a:rPr lang="nl-NL" sz="1100" dirty="0"/>
              <a:t>januari 15.30 presentatie voor ouders</a:t>
            </a:r>
          </a:p>
          <a:p>
            <a:r>
              <a:rPr lang="nl-NL" sz="1100" dirty="0"/>
              <a:t>Vrijdag 24 januari invoeren vakkenpakketten havo + mavo bij decaan</a:t>
            </a:r>
          </a:p>
        </p:txBody>
      </p:sp>
      <p:graphicFrame>
        <p:nvGraphicFramePr>
          <p:cNvPr id="26" name="Tijdelijke aanduiding voor inhoud 12">
            <a:extLst>
              <a:ext uri="{FF2B5EF4-FFF2-40B4-BE49-F238E27FC236}">
                <a16:creationId xmlns:a16="http://schemas.microsoft.com/office/drawing/2014/main" id="{A3626609-50DA-0149-9C3C-1A1293E32A1E}"/>
              </a:ext>
            </a:extLst>
          </p:cNvPr>
          <p:cNvGraphicFramePr>
            <a:graphicFrameLocks/>
          </p:cNvGraphicFramePr>
          <p:nvPr>
            <p:extLst>
              <p:ext uri="{D42A27DB-BD31-4B8C-83A1-F6EECF244321}">
                <p14:modId xmlns:p14="http://schemas.microsoft.com/office/powerpoint/2010/main" val="542086369"/>
              </p:ext>
            </p:extLst>
          </p:nvPr>
        </p:nvGraphicFramePr>
        <p:xfrm>
          <a:off x="4846966" y="3106413"/>
          <a:ext cx="3639215" cy="1550040"/>
        </p:xfrm>
        <a:graphic>
          <a:graphicData uri="http://schemas.openxmlformats.org/drawingml/2006/table">
            <a:tbl>
              <a:tblPr firstRow="1" bandRow="1">
                <a:tableStyleId>{5C22544A-7EE6-4342-B048-85BDC9FD1C3A}</a:tableStyleId>
              </a:tblPr>
              <a:tblGrid>
                <a:gridCol w="916232">
                  <a:extLst>
                    <a:ext uri="{9D8B030D-6E8A-4147-A177-3AD203B41FA5}">
                      <a16:colId xmlns:a16="http://schemas.microsoft.com/office/drawing/2014/main" val="2924570542"/>
                    </a:ext>
                  </a:extLst>
                </a:gridCol>
                <a:gridCol w="2722983">
                  <a:extLst>
                    <a:ext uri="{9D8B030D-6E8A-4147-A177-3AD203B41FA5}">
                      <a16:colId xmlns:a16="http://schemas.microsoft.com/office/drawing/2014/main" val="1041444130"/>
                    </a:ext>
                  </a:extLst>
                </a:gridCol>
              </a:tblGrid>
              <a:tr h="409260">
                <a:tc>
                  <a:txBody>
                    <a:bodyPr/>
                    <a:lstStyle/>
                    <a:p>
                      <a:r>
                        <a:rPr lang="nl-NL" sz="900" b="0" dirty="0">
                          <a:solidFill>
                            <a:schemeClr val="tx1"/>
                          </a:solidFill>
                        </a:rPr>
                        <a:t>Mo 20 jan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nl-NL" sz="900" b="0" dirty="0" err="1">
                          <a:solidFill>
                            <a:schemeClr val="tx1"/>
                          </a:solidFill>
                        </a:rPr>
                        <a:t>Researching</a:t>
                      </a:r>
                      <a:r>
                        <a:rPr lang="nl-NL" sz="900" b="0" dirty="0">
                          <a:solidFill>
                            <a:schemeClr val="tx1"/>
                          </a:solidFill>
                        </a:rPr>
                        <a:t> </a:t>
                      </a:r>
                      <a:r>
                        <a:rPr lang="nl-NL" sz="900" b="0" dirty="0" err="1">
                          <a:solidFill>
                            <a:schemeClr val="tx1"/>
                          </a:solidFill>
                        </a:rPr>
                        <a:t>professions</a:t>
                      </a:r>
                      <a:r>
                        <a:rPr lang="nl-NL" sz="900" b="0" dirty="0">
                          <a:solidFill>
                            <a:schemeClr val="tx1"/>
                          </a:solidFill>
                        </a:rPr>
                        <a:t>, studies </a:t>
                      </a:r>
                      <a:r>
                        <a:rPr lang="nl-NL" sz="900" b="0" dirty="0" err="1">
                          <a:solidFill>
                            <a:schemeClr val="tx1"/>
                          </a:solidFill>
                        </a:rPr>
                        <a:t>and</a:t>
                      </a:r>
                      <a:r>
                        <a:rPr lang="nl-NL" sz="900" b="0" dirty="0">
                          <a:solidFill>
                            <a:schemeClr val="tx1"/>
                          </a:solidFill>
                        </a:rPr>
                        <a:t> subjects </a:t>
                      </a:r>
                      <a:r>
                        <a:rPr lang="nl-NL" sz="900" b="0" dirty="0" err="1">
                          <a:solidFill>
                            <a:schemeClr val="tx1"/>
                          </a:solidFill>
                        </a:rPr>
                        <a:t>following</a:t>
                      </a:r>
                      <a:r>
                        <a:rPr lang="nl-NL" sz="900" b="0" dirty="0">
                          <a:solidFill>
                            <a:schemeClr val="tx1"/>
                          </a:solidFill>
                        </a:rPr>
                        <a:t> </a:t>
                      </a:r>
                      <a:r>
                        <a:rPr lang="nl-NL" sz="900" b="0" dirty="0" err="1">
                          <a:solidFill>
                            <a:schemeClr val="tx1"/>
                          </a:solidFill>
                        </a:rPr>
                        <a:t>internship</a:t>
                      </a:r>
                      <a:r>
                        <a:rPr lang="nl-NL" sz="900" b="0" dirty="0">
                          <a:solidFill>
                            <a:schemeClr val="tx1"/>
                          </a:solidFill>
                        </a:rPr>
                        <a:t> </a:t>
                      </a:r>
                      <a:r>
                        <a:rPr lang="nl-NL" sz="900" b="0" dirty="0" err="1">
                          <a:solidFill>
                            <a:schemeClr val="tx1"/>
                          </a:solidFill>
                        </a:rPr>
                        <a:t>and</a:t>
                      </a:r>
                      <a:r>
                        <a:rPr lang="nl-NL" sz="900" b="0" dirty="0">
                          <a:solidFill>
                            <a:schemeClr val="tx1"/>
                          </a:solidFill>
                        </a:rPr>
                        <a:t> online research</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96973"/>
                  </a:ext>
                </a:extLst>
              </a:tr>
              <a:tr h="355666">
                <a:tc>
                  <a:txBody>
                    <a:bodyPr/>
                    <a:lstStyle/>
                    <a:p>
                      <a:r>
                        <a:rPr lang="nl-NL" sz="900" b="0" dirty="0" err="1">
                          <a:solidFill>
                            <a:schemeClr val="tx1"/>
                          </a:solidFill>
                        </a:rPr>
                        <a:t>Tue</a:t>
                      </a:r>
                      <a:r>
                        <a:rPr lang="nl-NL" sz="900" b="0" dirty="0">
                          <a:solidFill>
                            <a:schemeClr val="tx1"/>
                          </a:solidFill>
                        </a:rPr>
                        <a:t> 21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900" b="0" dirty="0" err="1">
                          <a:solidFill>
                            <a:schemeClr val="tx1"/>
                          </a:solidFill>
                        </a:rPr>
                        <a:t>Investigate</a:t>
                      </a:r>
                      <a:r>
                        <a:rPr lang="nl-NL" sz="900" b="0" dirty="0">
                          <a:solidFill>
                            <a:schemeClr val="tx1"/>
                          </a:solidFill>
                        </a:rPr>
                        <a:t> </a:t>
                      </a:r>
                      <a:r>
                        <a:rPr lang="nl-NL" sz="900" b="0" dirty="0" err="1">
                          <a:solidFill>
                            <a:schemeClr val="tx1"/>
                          </a:solidFill>
                        </a:rPr>
                        <a:t>own</a:t>
                      </a:r>
                      <a:r>
                        <a:rPr lang="nl-NL" sz="900" b="0" dirty="0">
                          <a:solidFill>
                            <a:schemeClr val="tx1"/>
                          </a:solidFill>
                        </a:rPr>
                        <a:t> </a:t>
                      </a:r>
                      <a:r>
                        <a:rPr lang="nl-NL" sz="900" b="0" dirty="0" err="1">
                          <a:solidFill>
                            <a:schemeClr val="tx1"/>
                          </a:solidFill>
                        </a:rPr>
                        <a:t>talents</a:t>
                      </a:r>
                      <a:r>
                        <a:rPr lang="nl-NL" sz="900" b="0" dirty="0">
                          <a:solidFill>
                            <a:schemeClr val="tx1"/>
                          </a:solidFill>
                        </a:rPr>
                        <a:t> in </a:t>
                      </a:r>
                      <a:r>
                        <a:rPr lang="nl-NL" sz="900" b="0" dirty="0" err="1">
                          <a:solidFill>
                            <a:schemeClr val="tx1"/>
                          </a:solidFill>
                        </a:rPr>
                        <a:t>relation</a:t>
                      </a:r>
                      <a:r>
                        <a:rPr lang="nl-NL" sz="900" b="0" dirty="0">
                          <a:solidFill>
                            <a:schemeClr val="tx1"/>
                          </a:solidFill>
                        </a:rPr>
                        <a:t> </a:t>
                      </a:r>
                      <a:r>
                        <a:rPr lang="nl-NL" sz="900" b="0" dirty="0" err="1">
                          <a:solidFill>
                            <a:schemeClr val="tx1"/>
                          </a:solidFill>
                        </a:rPr>
                        <a:t>to</a:t>
                      </a:r>
                      <a:r>
                        <a:rPr lang="nl-NL" sz="900" b="0" dirty="0">
                          <a:solidFill>
                            <a:schemeClr val="tx1"/>
                          </a:solidFill>
                        </a:rPr>
                        <a:t> subjects </a:t>
                      </a:r>
                      <a:r>
                        <a:rPr lang="nl-NL" sz="900" b="0" dirty="0" err="1">
                          <a:solidFill>
                            <a:schemeClr val="tx1"/>
                          </a:solidFill>
                        </a:rPr>
                        <a:t>and</a:t>
                      </a:r>
                      <a:r>
                        <a:rPr lang="nl-NL" sz="900" b="0" dirty="0">
                          <a:solidFill>
                            <a:schemeClr val="tx1"/>
                          </a:solidFill>
                        </a:rPr>
                        <a:t>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309697"/>
                  </a:ext>
                </a:extLst>
              </a:tr>
              <a:tr h="355666">
                <a:tc>
                  <a:txBody>
                    <a:bodyPr/>
                    <a:lstStyle/>
                    <a:p>
                      <a:r>
                        <a:rPr lang="nl-NL" sz="900" b="0" dirty="0">
                          <a:solidFill>
                            <a:schemeClr val="tx1"/>
                          </a:solidFill>
                        </a:rPr>
                        <a:t>Wed 22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900" b="0" dirty="0" err="1">
                          <a:solidFill>
                            <a:schemeClr val="tx1"/>
                          </a:solidFill>
                        </a:rPr>
                        <a:t>Investigate</a:t>
                      </a:r>
                      <a:r>
                        <a:rPr lang="nl-NL" sz="900" b="0" dirty="0">
                          <a:solidFill>
                            <a:schemeClr val="tx1"/>
                          </a:solidFill>
                        </a:rPr>
                        <a:t> </a:t>
                      </a:r>
                      <a:r>
                        <a:rPr lang="nl-NL" sz="900" b="0" dirty="0" err="1">
                          <a:solidFill>
                            <a:schemeClr val="tx1"/>
                          </a:solidFill>
                        </a:rPr>
                        <a:t>difference</a:t>
                      </a:r>
                      <a:r>
                        <a:rPr lang="nl-NL" sz="900" b="0" dirty="0">
                          <a:solidFill>
                            <a:schemeClr val="tx1"/>
                          </a:solidFill>
                        </a:rPr>
                        <a:t> </a:t>
                      </a:r>
                      <a:r>
                        <a:rPr lang="nl-NL" sz="900" b="0" dirty="0" err="1">
                          <a:solidFill>
                            <a:schemeClr val="tx1"/>
                          </a:solidFill>
                        </a:rPr>
                        <a:t>between</a:t>
                      </a:r>
                      <a:r>
                        <a:rPr lang="nl-NL" sz="900" b="0" dirty="0">
                          <a:solidFill>
                            <a:schemeClr val="tx1"/>
                          </a:solidFill>
                        </a:rPr>
                        <a:t> </a:t>
                      </a:r>
                      <a:r>
                        <a:rPr lang="nl-NL" sz="900" b="0" dirty="0" err="1">
                          <a:solidFill>
                            <a:schemeClr val="tx1"/>
                          </a:solidFill>
                        </a:rPr>
                        <a:t>lower</a:t>
                      </a:r>
                      <a:r>
                        <a:rPr lang="nl-NL" sz="900" b="0" dirty="0">
                          <a:solidFill>
                            <a:schemeClr val="tx1"/>
                          </a:solidFill>
                        </a:rPr>
                        <a:t> </a:t>
                      </a:r>
                      <a:r>
                        <a:rPr lang="nl-NL" sz="900" b="0" dirty="0" err="1">
                          <a:solidFill>
                            <a:schemeClr val="tx1"/>
                          </a:solidFill>
                        </a:rPr>
                        <a:t>and</a:t>
                      </a:r>
                      <a:r>
                        <a:rPr lang="nl-NL" sz="900" b="0" dirty="0">
                          <a:solidFill>
                            <a:schemeClr val="tx1"/>
                          </a:solidFill>
                        </a:rPr>
                        <a:t> </a:t>
                      </a:r>
                      <a:r>
                        <a:rPr lang="nl-NL" sz="900" b="0" dirty="0" err="1">
                          <a:solidFill>
                            <a:schemeClr val="tx1"/>
                          </a:solidFill>
                        </a:rPr>
                        <a:t>upper</a:t>
                      </a:r>
                      <a:r>
                        <a:rPr lang="nl-NL" sz="900" b="0" dirty="0">
                          <a:solidFill>
                            <a:schemeClr val="tx1"/>
                          </a:solidFill>
                        </a:rPr>
                        <a:t> classes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1878086"/>
                  </a:ext>
                </a:extLst>
              </a:tr>
              <a:tr h="409260">
                <a:tc>
                  <a:txBody>
                    <a:bodyPr/>
                    <a:lstStyle/>
                    <a:p>
                      <a:r>
                        <a:rPr lang="nl-NL" sz="900" b="0" dirty="0" err="1">
                          <a:solidFill>
                            <a:schemeClr val="tx1"/>
                          </a:solidFill>
                        </a:rPr>
                        <a:t>Thu</a:t>
                      </a:r>
                      <a:r>
                        <a:rPr lang="nl-NL" sz="900" b="0" dirty="0">
                          <a:solidFill>
                            <a:schemeClr val="tx1"/>
                          </a:solidFill>
                        </a:rPr>
                        <a:t> 23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900" b="0" dirty="0" err="1">
                          <a:solidFill>
                            <a:schemeClr val="tx1"/>
                          </a:solidFill>
                        </a:rPr>
                        <a:t>Checking</a:t>
                      </a:r>
                      <a:r>
                        <a:rPr lang="nl-NL" sz="900" b="0" dirty="0">
                          <a:solidFill>
                            <a:schemeClr val="tx1"/>
                          </a:solidFill>
                        </a:rPr>
                        <a:t> profile </a:t>
                      </a:r>
                      <a:r>
                        <a:rPr lang="nl-NL" sz="900" b="0" dirty="0" err="1">
                          <a:solidFill>
                            <a:schemeClr val="tx1"/>
                          </a:solidFill>
                        </a:rPr>
                        <a:t>choice</a:t>
                      </a:r>
                      <a:r>
                        <a:rPr lang="nl-NL" sz="900" b="0" dirty="0">
                          <a:solidFill>
                            <a:schemeClr val="tx1"/>
                          </a:solidFill>
                        </a:rPr>
                        <a:t> </a:t>
                      </a:r>
                      <a:r>
                        <a:rPr lang="nl-NL" sz="900" b="0" dirty="0" err="1">
                          <a:solidFill>
                            <a:schemeClr val="tx1"/>
                          </a:solidFill>
                        </a:rPr>
                        <a:t>and</a:t>
                      </a:r>
                      <a:r>
                        <a:rPr lang="nl-NL" sz="900" b="0" dirty="0">
                          <a:solidFill>
                            <a:schemeClr val="tx1"/>
                          </a:solidFill>
                        </a:rPr>
                        <a:t> presenting made </a:t>
                      </a:r>
                      <a:r>
                        <a:rPr lang="nl-NL" sz="900" b="0" dirty="0" err="1">
                          <a:solidFill>
                            <a:schemeClr val="tx1"/>
                          </a:solidFill>
                        </a:rPr>
                        <a:t>work</a:t>
                      </a:r>
                      <a:r>
                        <a:rPr lang="nl-NL" sz="900" b="0" dirty="0">
                          <a:solidFill>
                            <a:schemeClr val="tx1"/>
                          </a:solidFill>
                        </a:rPr>
                        <a:t> </a:t>
                      </a:r>
                      <a:r>
                        <a:rPr lang="nl-NL" sz="900" b="0" dirty="0" err="1">
                          <a:solidFill>
                            <a:schemeClr val="tx1"/>
                          </a:solidFill>
                        </a:rPr>
                        <a:t>to</a:t>
                      </a:r>
                      <a:r>
                        <a:rPr lang="nl-NL" sz="900" b="0" dirty="0">
                          <a:solidFill>
                            <a:schemeClr val="tx1"/>
                          </a:solidFill>
                        </a:rPr>
                        <a:t> </a:t>
                      </a:r>
                      <a:r>
                        <a:rPr lang="nl-NL" sz="900" b="0" dirty="0" err="1">
                          <a:solidFill>
                            <a:schemeClr val="tx1"/>
                          </a:solidFill>
                        </a:rPr>
                        <a:t>parents</a:t>
                      </a:r>
                      <a:endParaRPr lang="nl-NL" sz="9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14293592"/>
                  </a:ext>
                </a:extLst>
              </a:tr>
            </a:tbl>
          </a:graphicData>
        </a:graphic>
      </p:graphicFrame>
    </p:spTree>
    <p:extLst>
      <p:ext uri="{BB962C8B-B14F-4D97-AF65-F5344CB8AC3E}">
        <p14:creationId xmlns:p14="http://schemas.microsoft.com/office/powerpoint/2010/main" val="36679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8E944-0BCE-DD47-887C-82E5A627B032}"/>
              </a:ext>
            </a:extLst>
          </p:cNvPr>
          <p:cNvSpPr>
            <a:spLocks noGrp="1"/>
          </p:cNvSpPr>
          <p:nvPr>
            <p:ph type="title"/>
          </p:nvPr>
        </p:nvSpPr>
        <p:spPr/>
        <p:txBody>
          <a:bodyPr>
            <a:noAutofit/>
          </a:bodyPr>
          <a:lstStyle/>
          <a:p>
            <a:pPr lvl="1" algn="l"/>
            <a:r>
              <a:rPr lang="nl-NL" sz="3300" dirty="0">
                <a:latin typeface="+mj-lt"/>
              </a:rPr>
              <a:t>Uw rol als ouder             </a:t>
            </a:r>
            <a:r>
              <a:rPr lang="nl-NL" sz="3300" i="1" dirty="0" err="1">
                <a:latin typeface="+mj-lt"/>
              </a:rPr>
              <a:t>Your</a:t>
            </a:r>
            <a:r>
              <a:rPr lang="nl-NL" sz="3300" i="1" dirty="0">
                <a:latin typeface="+mj-lt"/>
              </a:rPr>
              <a:t> </a:t>
            </a:r>
            <a:r>
              <a:rPr lang="nl-NL" sz="3300" i="1" dirty="0" err="1">
                <a:latin typeface="+mj-lt"/>
              </a:rPr>
              <a:t>role</a:t>
            </a:r>
            <a:r>
              <a:rPr lang="nl-NL" sz="3300" i="1" dirty="0">
                <a:latin typeface="+mj-lt"/>
              </a:rPr>
              <a:t> as a </a:t>
            </a:r>
            <a:r>
              <a:rPr lang="nl-NL" sz="3300" i="1" dirty="0" err="1">
                <a:latin typeface="+mj-lt"/>
              </a:rPr>
              <a:t>parent</a:t>
            </a:r>
            <a:endParaRPr lang="nl-NL" sz="3300" i="1" dirty="0">
              <a:latin typeface="+mj-lt"/>
            </a:endParaRPr>
          </a:p>
        </p:txBody>
      </p:sp>
      <p:sp>
        <p:nvSpPr>
          <p:cNvPr id="10" name="Rectangle 3">
            <a:extLst>
              <a:ext uri="{FF2B5EF4-FFF2-40B4-BE49-F238E27FC236}">
                <a16:creationId xmlns:a16="http://schemas.microsoft.com/office/drawing/2014/main" id="{E7561204-6513-014D-8706-7C0A87BC36B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9">
            <a:extLst>
              <a:ext uri="{FF2B5EF4-FFF2-40B4-BE49-F238E27FC236}">
                <a16:creationId xmlns:a16="http://schemas.microsoft.com/office/drawing/2014/main" id="{5DD34061-8C53-924E-8530-6A5CFFFFF875}"/>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D6D026C2-F51B-394B-B771-6D792D2933D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5DA4C343-A034-B042-9B92-E4ECFF2F43CD}"/>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86CBBE3E-52E2-9F41-A05F-53D1A9DE43B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Rechte verbindingslijn 12">
            <a:extLst>
              <a:ext uri="{FF2B5EF4-FFF2-40B4-BE49-F238E27FC236}">
                <a16:creationId xmlns:a16="http://schemas.microsoft.com/office/drawing/2014/main" id="{1E6EED6B-9229-9341-ACB4-B404253D6E7C}"/>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7" name="Rechthoek 16">
            <a:extLst>
              <a:ext uri="{FF2B5EF4-FFF2-40B4-BE49-F238E27FC236}">
                <a16:creationId xmlns:a16="http://schemas.microsoft.com/office/drawing/2014/main" id="{E4E44913-5B2C-F541-A724-0ED3F38D224E}"/>
              </a:ext>
            </a:extLst>
          </p:cNvPr>
          <p:cNvSpPr/>
          <p:nvPr/>
        </p:nvSpPr>
        <p:spPr>
          <a:xfrm>
            <a:off x="1402047" y="1706192"/>
            <a:ext cx="7325251" cy="3784113"/>
          </a:xfrm>
          <a:prstGeom prst="rect">
            <a:avLst/>
          </a:prstGeom>
        </p:spPr>
        <p:txBody>
          <a:bodyPr wrap="square" numCol="3">
            <a:spAutoFit/>
          </a:bodyPr>
          <a:lstStyle/>
          <a:p>
            <a:pPr>
              <a:lnSpc>
                <a:spcPct val="150000"/>
              </a:lnSpc>
            </a:pPr>
            <a:r>
              <a:rPr lang="nl-NL" sz="1600" dirty="0"/>
              <a:t>Huiswerk</a:t>
            </a:r>
          </a:p>
          <a:p>
            <a:pPr>
              <a:lnSpc>
                <a:spcPct val="150000"/>
              </a:lnSpc>
            </a:pPr>
            <a:r>
              <a:rPr lang="nl-NL" sz="1600" dirty="0"/>
              <a:t>Nieuwsbrief</a:t>
            </a:r>
          </a:p>
          <a:p>
            <a:pPr>
              <a:lnSpc>
                <a:spcPct val="120000"/>
              </a:lnSpc>
            </a:pPr>
            <a:r>
              <a:rPr lang="nl-NL" sz="1600" dirty="0"/>
              <a:t>Gesprek</a:t>
            </a:r>
          </a:p>
          <a:p>
            <a:pPr>
              <a:lnSpc>
                <a:spcPct val="150000"/>
              </a:lnSpc>
            </a:pPr>
            <a:r>
              <a:rPr lang="nl-NL" sz="1600" dirty="0"/>
              <a:t>Presentatie</a:t>
            </a:r>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r>
              <a:rPr lang="nl-NL" sz="1600" dirty="0" err="1"/>
              <a:t>Homework</a:t>
            </a:r>
            <a:endParaRPr lang="nl-NL" sz="1600" dirty="0"/>
          </a:p>
          <a:p>
            <a:pPr>
              <a:lnSpc>
                <a:spcPct val="150000"/>
              </a:lnSpc>
            </a:pPr>
            <a:r>
              <a:rPr lang="nl-NL" sz="1600" dirty="0" err="1"/>
              <a:t>Newsletter</a:t>
            </a:r>
            <a:endParaRPr lang="nl-NL" sz="1600" dirty="0"/>
          </a:p>
          <a:p>
            <a:pPr>
              <a:lnSpc>
                <a:spcPct val="150000"/>
              </a:lnSpc>
            </a:pPr>
            <a:r>
              <a:rPr lang="nl-NL" sz="1600" dirty="0" err="1"/>
              <a:t>Conversation</a:t>
            </a:r>
            <a:endParaRPr lang="nl-NL" sz="1600" dirty="0"/>
          </a:p>
          <a:p>
            <a:pPr>
              <a:lnSpc>
                <a:spcPct val="150000"/>
              </a:lnSpc>
            </a:pPr>
            <a:r>
              <a:rPr lang="nl-NL" sz="1600" dirty="0"/>
              <a:t>Presentation</a:t>
            </a:r>
          </a:p>
          <a:p>
            <a:pPr>
              <a:lnSpc>
                <a:spcPct val="150000"/>
              </a:lnSpc>
            </a:pPr>
            <a:endParaRPr lang="nl-NL" sz="1600" dirty="0"/>
          </a:p>
          <a:p>
            <a:pPr>
              <a:lnSpc>
                <a:spcPct val="150000"/>
              </a:lnSpc>
            </a:pPr>
            <a:endParaRPr lang="nl-NL" sz="1500" dirty="0"/>
          </a:p>
        </p:txBody>
      </p:sp>
      <p:pic>
        <p:nvPicPr>
          <p:cNvPr id="4" name="Picture 2" descr="Laptop Computer Pc - Gratis afbeelding op Pixabay - Pixabay">
            <a:extLst>
              <a:ext uri="{FF2B5EF4-FFF2-40B4-BE49-F238E27FC236}">
                <a16:creationId xmlns:a16="http://schemas.microsoft.com/office/drawing/2014/main" id="{0FB3A541-459E-F256-1D2A-BF0047EA58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859" y="3457133"/>
            <a:ext cx="1979917" cy="135823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grafische vormgeving, Lettertype, Graphics&#10;&#10;Automatisch gegenereerde beschrijving">
            <a:hlinkClick r:id="rId5"/>
            <a:extLst>
              <a:ext uri="{FF2B5EF4-FFF2-40B4-BE49-F238E27FC236}">
                <a16:creationId xmlns:a16="http://schemas.microsoft.com/office/drawing/2014/main" id="{F24E3E94-2049-9912-548F-EC8F7CEB43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950" y="1168497"/>
            <a:ext cx="2466612" cy="3418222"/>
          </a:xfrm>
          <a:prstGeom prst="rect">
            <a:avLst/>
          </a:prstGeom>
        </p:spPr>
      </p:pic>
    </p:spTree>
    <p:extLst>
      <p:ext uri="{BB962C8B-B14F-4D97-AF65-F5344CB8AC3E}">
        <p14:creationId xmlns:p14="http://schemas.microsoft.com/office/powerpoint/2010/main" val="1114978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86">
            <a:extLst>
              <a:ext uri="{FF2B5EF4-FFF2-40B4-BE49-F238E27FC236}">
                <a16:creationId xmlns:a16="http://schemas.microsoft.com/office/drawing/2014/main" id="{5201171D-6F80-924A-BDFF-F9B2D10564FF}"/>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lstStyle/>
          <a:p>
            <a:r>
              <a:rPr lang="nl-NL" dirty="0"/>
              <a:t>PROFIELEN / </a:t>
            </a:r>
            <a:r>
              <a:rPr lang="nl-NL" sz="4800" i="1" dirty="0">
                <a:solidFill>
                  <a:schemeClr val="bg1"/>
                </a:solidFill>
              </a:rPr>
              <a:t>PROFILES</a:t>
            </a:r>
            <a:endParaRPr lang="nl-NL" i="1" dirty="0">
              <a:solidFill>
                <a:schemeClr val="bg1"/>
              </a:solidFill>
            </a:endParaRPr>
          </a:p>
        </p:txBody>
      </p:sp>
      <p:sp>
        <p:nvSpPr>
          <p:cNvPr id="4" name="Ovaal 3">
            <a:extLst>
              <a:ext uri="{FF2B5EF4-FFF2-40B4-BE49-F238E27FC236}">
                <a16:creationId xmlns:a16="http://schemas.microsoft.com/office/drawing/2014/main" id="{E772ACAF-3B96-A844-8E8E-468E16DA74A1}"/>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extLst>
              <a:ext uri="{FF2B5EF4-FFF2-40B4-BE49-F238E27FC236}">
                <a16:creationId xmlns:a16="http://schemas.microsoft.com/office/drawing/2014/main" id="{46F078F9-5528-4C44-8FA3-DF1838E94733}"/>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9">
            <a:extLst>
              <a:ext uri="{FF2B5EF4-FFF2-40B4-BE49-F238E27FC236}">
                <a16:creationId xmlns:a16="http://schemas.microsoft.com/office/drawing/2014/main" id="{E03885D0-F37E-944C-8619-236668C83FF4}"/>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FDE6617C-79BC-114B-AB20-C2B97788FD2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2" descr="A picture containing logo&#10;&#10;Description automatically generated">
            <a:extLst>
              <a:ext uri="{FF2B5EF4-FFF2-40B4-BE49-F238E27FC236}">
                <a16:creationId xmlns:a16="http://schemas.microsoft.com/office/drawing/2014/main" id="{E4304AE9-4FFE-514E-8469-F3C98405604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3EAC8846-A8FC-C84B-8317-BEFAD785917F}"/>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5946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9E787-DB9B-7F43-99CF-72CA1F0F53D0}"/>
              </a:ext>
            </a:extLst>
          </p:cNvPr>
          <p:cNvSpPr>
            <a:spLocks noGrp="1"/>
          </p:cNvSpPr>
          <p:nvPr>
            <p:ph type="title"/>
          </p:nvPr>
        </p:nvSpPr>
        <p:spPr>
          <a:xfrm>
            <a:off x="568989" y="1044700"/>
            <a:ext cx="7886700" cy="994172"/>
          </a:xfrm>
        </p:spPr>
        <p:txBody>
          <a:bodyPr>
            <a:noAutofit/>
          </a:bodyPr>
          <a:lstStyle/>
          <a:p>
            <a:r>
              <a:rPr lang="nl-NL" dirty="0"/>
              <a:t>Welke profielen zijn er?</a:t>
            </a:r>
            <a:br>
              <a:rPr lang="nl-NL" dirty="0"/>
            </a:br>
            <a:r>
              <a:rPr lang="nl-NL" i="1" dirty="0" err="1"/>
              <a:t>What</a:t>
            </a:r>
            <a:r>
              <a:rPr lang="nl-NL" i="1" dirty="0"/>
              <a:t> </a:t>
            </a:r>
            <a:r>
              <a:rPr lang="nl-NL" i="1" dirty="0" err="1"/>
              <a:t>profiles</a:t>
            </a:r>
            <a:r>
              <a:rPr lang="nl-NL" i="1" dirty="0"/>
              <a:t> are </a:t>
            </a:r>
            <a:r>
              <a:rPr lang="nl-NL" i="1" dirty="0" err="1"/>
              <a:t>there</a:t>
            </a:r>
            <a:r>
              <a:rPr lang="nl-NL" i="1" dirty="0"/>
              <a:t>?</a:t>
            </a:r>
            <a:br>
              <a:rPr lang="nl-NL" i="1" dirty="0"/>
            </a:br>
            <a:br>
              <a:rPr lang="nl-NL" i="1" dirty="0"/>
            </a:br>
            <a:endParaRPr lang="nl-NL" i="1" dirty="0"/>
          </a:p>
        </p:txBody>
      </p:sp>
      <p:pic>
        <p:nvPicPr>
          <p:cNvPr id="4" name="Afbeelding 3">
            <a:extLst>
              <a:ext uri="{FF2B5EF4-FFF2-40B4-BE49-F238E27FC236}">
                <a16:creationId xmlns:a16="http://schemas.microsoft.com/office/drawing/2014/main" id="{E223A32F-C26B-8443-A4C2-39C339D62C1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26375" y="0"/>
            <a:ext cx="3817625" cy="5804348"/>
          </a:xfrm>
          <a:prstGeom prst="rect">
            <a:avLst/>
          </a:prstGeom>
        </p:spPr>
      </p:pic>
      <p:sp>
        <p:nvSpPr>
          <p:cNvPr id="5" name="Rectangle 3">
            <a:extLst>
              <a:ext uri="{FF2B5EF4-FFF2-40B4-BE49-F238E27FC236}">
                <a16:creationId xmlns:a16="http://schemas.microsoft.com/office/drawing/2014/main" id="{FDFD4135-92C4-184E-A837-46245DF01C98}"/>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9">
            <a:extLst>
              <a:ext uri="{FF2B5EF4-FFF2-40B4-BE49-F238E27FC236}">
                <a16:creationId xmlns:a16="http://schemas.microsoft.com/office/drawing/2014/main" id="{EE552D8E-66E0-0049-B36A-3F0B9DDE3FB8}"/>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3B758CC8-26AD-2144-A6B7-CC606387D8B3}"/>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2" descr="A picture containing logo&#10;&#10;Description automatically generated">
            <a:extLst>
              <a:ext uri="{FF2B5EF4-FFF2-40B4-BE49-F238E27FC236}">
                <a16:creationId xmlns:a16="http://schemas.microsoft.com/office/drawing/2014/main" id="{07FD862B-5D2D-B14B-9841-8F1808DD9123}"/>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B390ECFD-5BDB-BA4A-8400-83EA57C90B31}"/>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Rechte verbindingslijn 12">
            <a:extLst>
              <a:ext uri="{FF2B5EF4-FFF2-40B4-BE49-F238E27FC236}">
                <a16:creationId xmlns:a16="http://schemas.microsoft.com/office/drawing/2014/main" id="{E68B4BCA-DF0E-3749-89CA-ABE1B6187445}"/>
              </a:ext>
            </a:extLst>
          </p:cNvPr>
          <p:cNvCxnSpPr>
            <a:cxnSpLocks/>
          </p:cNvCxnSpPr>
          <p:nvPr/>
        </p:nvCxnSpPr>
        <p:spPr>
          <a:xfrm>
            <a:off x="568989" y="1655520"/>
            <a:ext cx="427181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E9260F-FFD3-014C-887C-2FBBE668DF36}"/>
              </a:ext>
            </a:extLst>
          </p:cNvPr>
          <p:cNvSpPr/>
          <p:nvPr/>
        </p:nvSpPr>
        <p:spPr>
          <a:xfrm>
            <a:off x="0" y="4736089"/>
            <a:ext cx="9144000" cy="409575"/>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0" name="Picture 9">
            <a:extLst>
              <a:ext uri="{FF2B5EF4-FFF2-40B4-BE49-F238E27FC236}">
                <a16:creationId xmlns:a16="http://schemas.microsoft.com/office/drawing/2014/main" id="{35A2C481-9472-2846-BBDA-2F421BEFD09F}"/>
              </a:ext>
            </a:extLst>
          </p:cNvPr>
          <p:cNvPicPr>
            <a:picLocks noChangeAspect="1"/>
          </p:cNvPicPr>
          <p:nvPr/>
        </p:nvPicPr>
        <p:blipFill rotWithShape="1">
          <a:blip r:embed="rId3"/>
          <a:srcRect t="10909" b="10909"/>
          <a:stretch/>
        </p:blipFill>
        <p:spPr>
          <a:xfrm>
            <a:off x="6872170" y="4733924"/>
            <a:ext cx="438150" cy="409576"/>
          </a:xfrm>
          <a:prstGeom prst="rect">
            <a:avLst/>
          </a:prstGeom>
        </p:spPr>
      </p:pic>
      <p:sp>
        <p:nvSpPr>
          <p:cNvPr id="7" name="Rectangle 6">
            <a:extLst>
              <a:ext uri="{FF2B5EF4-FFF2-40B4-BE49-F238E27FC236}">
                <a16:creationId xmlns:a16="http://schemas.microsoft.com/office/drawing/2014/main" id="{C1C36307-29CD-E443-8722-F0D52F991768}"/>
              </a:ext>
            </a:extLst>
          </p:cNvPr>
          <p:cNvSpPr/>
          <p:nvPr/>
        </p:nvSpPr>
        <p:spPr>
          <a:xfrm>
            <a:off x="7065818" y="4733925"/>
            <a:ext cx="2078181"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3" name="Picture 2" descr="A picture containing logo&#10;&#10;Description automatically generated">
            <a:extLst>
              <a:ext uri="{FF2B5EF4-FFF2-40B4-BE49-F238E27FC236}">
                <a16:creationId xmlns:a16="http://schemas.microsoft.com/office/drawing/2014/main" id="{511C5EDD-DFBC-0E4E-B5C7-C6D3B00E9258}"/>
              </a:ext>
            </a:extLst>
          </p:cNvPr>
          <p:cNvPicPr>
            <a:picLocks noChangeAspect="1"/>
          </p:cNvPicPr>
          <p:nvPr/>
        </p:nvPicPr>
        <p:blipFill rotWithShape="1">
          <a:blip r:embed="rId4"/>
          <a:srcRect b="22410"/>
          <a:stretch/>
        </p:blipFill>
        <p:spPr>
          <a:xfrm>
            <a:off x="7310320" y="4567588"/>
            <a:ext cx="1417522" cy="575912"/>
          </a:xfrm>
          <a:prstGeom prst="rect">
            <a:avLst/>
          </a:prstGeom>
        </p:spPr>
      </p:pic>
      <p:sp>
        <p:nvSpPr>
          <p:cNvPr id="8" name="Rectangle 7">
            <a:extLst>
              <a:ext uri="{FF2B5EF4-FFF2-40B4-BE49-F238E27FC236}">
                <a16:creationId xmlns:a16="http://schemas.microsoft.com/office/drawing/2014/main" id="{6BFAA7BE-E116-DA4B-B7B7-B55E8315CEF3}"/>
              </a:ext>
            </a:extLst>
          </p:cNvPr>
          <p:cNvSpPr/>
          <p:nvPr/>
        </p:nvSpPr>
        <p:spPr>
          <a:xfrm flipH="1">
            <a:off x="1" y="4685000"/>
            <a:ext cx="9143999" cy="51089"/>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1" name="Afbeelding 3">
            <a:extLst>
              <a:ext uri="{FF2B5EF4-FFF2-40B4-BE49-F238E27FC236}">
                <a16:creationId xmlns:a16="http://schemas.microsoft.com/office/drawing/2014/main" id="{765B80DF-FB41-6844-B454-56B7FAC8F989}"/>
              </a:ext>
            </a:extLst>
          </p:cNvPr>
          <p:cNvPicPr>
            <a:picLocks noChangeAspect="1"/>
          </p:cNvPicPr>
          <p:nvPr/>
        </p:nvPicPr>
        <p:blipFill>
          <a:blip r:embed="rId5"/>
          <a:srcRect t="23543" r="70274"/>
          <a:stretch>
            <a:fillRect/>
          </a:stretch>
        </p:blipFill>
        <p:spPr>
          <a:xfrm>
            <a:off x="8157929" y="426810"/>
            <a:ext cx="421802" cy="465688"/>
          </a:xfrm>
          <a:prstGeom prst="rect">
            <a:avLst/>
          </a:prstGeom>
          <a:solidFill>
            <a:srgbClr val="FFFFFF"/>
          </a:solidFill>
          <a:ln cap="flat">
            <a:noFill/>
          </a:ln>
        </p:spPr>
      </p:pic>
      <p:sp>
        <p:nvSpPr>
          <p:cNvPr id="13" name="Tekstvak 1">
            <a:extLst>
              <a:ext uri="{FF2B5EF4-FFF2-40B4-BE49-F238E27FC236}">
                <a16:creationId xmlns:a16="http://schemas.microsoft.com/office/drawing/2014/main" id="{1C58A4AC-3198-2145-9FA7-B5576A08B343}"/>
              </a:ext>
            </a:extLst>
          </p:cNvPr>
          <p:cNvSpPr txBox="1"/>
          <p:nvPr/>
        </p:nvSpPr>
        <p:spPr>
          <a:xfrm>
            <a:off x="540617" y="289159"/>
            <a:ext cx="7059706" cy="507831"/>
          </a:xfrm>
          <a:prstGeom prst="rect">
            <a:avLst/>
          </a:prstGeom>
          <a:noFill/>
        </p:spPr>
        <p:txBody>
          <a:bodyPr wrap="square" rtlCol="0">
            <a:spAutoFit/>
          </a:bodyPr>
          <a:lstStyle/>
          <a:p>
            <a:r>
              <a:rPr lang="en-GB" sz="2700" b="1" dirty="0">
                <a:solidFill>
                  <a:srgbClr val="53BAAD"/>
                </a:solidFill>
                <a:latin typeface="Aptos" panose="020B0004020202020204" pitchFamily="34" charset="0"/>
                <a:cs typeface="Segoe UI Semibold" panose="020B0502040204020203" pitchFamily="34" charset="0"/>
              </a:rPr>
              <a:t>The ‘</a:t>
            </a:r>
            <a:r>
              <a:rPr lang="en-GB" sz="2700" b="1" dirty="0" err="1">
                <a:solidFill>
                  <a:srgbClr val="53BAAD"/>
                </a:solidFill>
                <a:latin typeface="Aptos" panose="020B0004020202020204" pitchFamily="34" charset="0"/>
                <a:cs typeface="Segoe UI Semibold" panose="020B0502040204020203" pitchFamily="34" charset="0"/>
              </a:rPr>
              <a:t>profielen</a:t>
            </a:r>
            <a:r>
              <a:rPr lang="en-GB" sz="2700" b="1" dirty="0">
                <a:solidFill>
                  <a:srgbClr val="53BAAD"/>
                </a:solidFill>
                <a:latin typeface="Aptos" panose="020B0004020202020204" pitchFamily="34" charset="0"/>
                <a:cs typeface="Segoe UI Semibold" panose="020B0502040204020203" pitchFamily="34" charset="0"/>
              </a:rPr>
              <a:t>’</a:t>
            </a:r>
            <a:endParaRPr lang="en-GB" sz="2700" b="1" dirty="0">
              <a:latin typeface="Aptos" panose="020B0004020202020204" pitchFamily="34" charset="0"/>
              <a:cs typeface="Segoe UI Semibold" panose="020B0502040204020203" pitchFamily="34" charset="0"/>
            </a:endParaRPr>
          </a:p>
        </p:txBody>
      </p:sp>
      <p:sp>
        <p:nvSpPr>
          <p:cNvPr id="29" name="Rechthoek 28">
            <a:extLst>
              <a:ext uri="{FF2B5EF4-FFF2-40B4-BE49-F238E27FC236}">
                <a16:creationId xmlns:a16="http://schemas.microsoft.com/office/drawing/2014/main" id="{6DCE5998-1388-761C-3A73-0B13DC30974B}"/>
              </a:ext>
            </a:extLst>
          </p:cNvPr>
          <p:cNvSpPr/>
          <p:nvPr/>
        </p:nvSpPr>
        <p:spPr>
          <a:xfrm>
            <a:off x="503038" y="912952"/>
            <a:ext cx="6935063" cy="64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cxnSp>
        <p:nvCxnSpPr>
          <p:cNvPr id="14" name="Rechte verbindingslijn 12">
            <a:extLst>
              <a:ext uri="{FF2B5EF4-FFF2-40B4-BE49-F238E27FC236}">
                <a16:creationId xmlns:a16="http://schemas.microsoft.com/office/drawing/2014/main" id="{EA548840-2360-4749-9269-F69122111E86}"/>
              </a:ext>
            </a:extLst>
          </p:cNvPr>
          <p:cNvCxnSpPr/>
          <p:nvPr/>
        </p:nvCxnSpPr>
        <p:spPr>
          <a:xfrm>
            <a:off x="555939" y="886719"/>
            <a:ext cx="7553005" cy="16838"/>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9" name="Tijdelijke aanduiding voor inhoud 2">
            <a:extLst>
              <a:ext uri="{FF2B5EF4-FFF2-40B4-BE49-F238E27FC236}">
                <a16:creationId xmlns:a16="http://schemas.microsoft.com/office/drawing/2014/main" id="{F9CC7AD2-9F1B-4E75-4FA3-7BD732A247A9}"/>
              </a:ext>
            </a:extLst>
          </p:cNvPr>
          <p:cNvSpPr>
            <a:spLocks noGrp="1"/>
          </p:cNvSpPr>
          <p:nvPr>
            <p:ph idx="1"/>
          </p:nvPr>
        </p:nvSpPr>
        <p:spPr>
          <a:xfrm>
            <a:off x="540616" y="1057369"/>
            <a:ext cx="5727473" cy="3377129"/>
          </a:xfrm>
        </p:spPr>
        <p:txBody>
          <a:bodyPr>
            <a:noAutofit/>
          </a:bodyPr>
          <a:lstStyle/>
          <a:p>
            <a:pPr>
              <a:lnSpc>
                <a:spcPct val="100000"/>
              </a:lnSpc>
            </a:pPr>
            <a:r>
              <a:rPr lang="nl-NL" sz="1800" dirty="0"/>
              <a:t>Cultuur en Maatschappij (culture </a:t>
            </a:r>
            <a:r>
              <a:rPr lang="nl-NL" sz="1800" dirty="0" err="1"/>
              <a:t>and</a:t>
            </a:r>
            <a:r>
              <a:rPr lang="nl-NL" sz="1800" dirty="0"/>
              <a:t> society)</a:t>
            </a:r>
          </a:p>
          <a:p>
            <a:pPr marL="771525" lvl="3" indent="0">
              <a:lnSpc>
                <a:spcPct val="100000"/>
              </a:lnSpc>
              <a:buNone/>
            </a:pPr>
            <a:r>
              <a:rPr lang="nl-NL" sz="1050" dirty="0" err="1"/>
              <a:t>This</a:t>
            </a:r>
            <a:r>
              <a:rPr lang="nl-NL" sz="1050" dirty="0"/>
              <a:t> </a:t>
            </a:r>
            <a:r>
              <a:rPr lang="nl-NL" sz="1050" dirty="0" err="1"/>
              <a:t>broad</a:t>
            </a:r>
            <a:r>
              <a:rPr lang="nl-NL" sz="1050" dirty="0"/>
              <a:t> profile </a:t>
            </a:r>
            <a:r>
              <a:rPr lang="nl-NL" sz="1050" dirty="0" err="1"/>
              <a:t>focuses</a:t>
            </a:r>
            <a:r>
              <a:rPr lang="nl-NL" sz="1050" dirty="0"/>
              <a:t> on </a:t>
            </a:r>
            <a:r>
              <a:rPr lang="nl-NL" sz="1050" dirty="0" err="1"/>
              <a:t>languages</a:t>
            </a:r>
            <a:r>
              <a:rPr lang="nl-NL" sz="1050" dirty="0"/>
              <a:t>, cultures, </a:t>
            </a:r>
            <a:r>
              <a:rPr lang="nl-NL" sz="1050" dirty="0" err="1"/>
              <a:t>communication</a:t>
            </a:r>
            <a:r>
              <a:rPr lang="nl-NL" sz="1050" dirty="0"/>
              <a:t>, </a:t>
            </a:r>
            <a:r>
              <a:rPr lang="nl-NL" sz="1050" dirty="0" err="1"/>
              <a:t>music</a:t>
            </a:r>
            <a:r>
              <a:rPr lang="nl-NL" sz="1050" dirty="0"/>
              <a:t>, art </a:t>
            </a:r>
            <a:r>
              <a:rPr lang="nl-NL" sz="1050" dirty="0" err="1"/>
              <a:t>and</a:t>
            </a:r>
            <a:r>
              <a:rPr lang="nl-NL" sz="1050" dirty="0"/>
              <a:t> </a:t>
            </a:r>
            <a:r>
              <a:rPr lang="nl-NL" sz="1050" dirty="0" err="1"/>
              <a:t>social</a:t>
            </a:r>
            <a:r>
              <a:rPr lang="nl-NL" sz="1050" dirty="0"/>
              <a:t> subjects </a:t>
            </a:r>
            <a:r>
              <a:rPr lang="nl-NL" sz="1050" dirty="0" err="1"/>
              <a:t>such</a:t>
            </a:r>
            <a:r>
              <a:rPr lang="nl-NL" sz="1050" dirty="0"/>
              <a:t> as </a:t>
            </a:r>
            <a:r>
              <a:rPr lang="nl-NL" sz="1050" dirty="0" err="1"/>
              <a:t>law</a:t>
            </a:r>
            <a:r>
              <a:rPr lang="nl-NL" sz="1050" dirty="0"/>
              <a:t>, politics, </a:t>
            </a:r>
            <a:r>
              <a:rPr lang="nl-NL" sz="1050" dirty="0" err="1"/>
              <a:t>education</a:t>
            </a:r>
            <a:r>
              <a:rPr lang="nl-NL" sz="1050" dirty="0"/>
              <a:t>, </a:t>
            </a:r>
            <a:r>
              <a:rPr lang="nl-NL" sz="1050" dirty="0" err="1"/>
              <a:t>philosophy</a:t>
            </a:r>
            <a:r>
              <a:rPr lang="nl-NL" sz="1050" dirty="0"/>
              <a:t>, </a:t>
            </a:r>
            <a:r>
              <a:rPr lang="nl-NL" sz="1050" dirty="0" err="1"/>
              <a:t>history</a:t>
            </a:r>
            <a:r>
              <a:rPr lang="nl-NL" sz="1050" dirty="0"/>
              <a:t> or </a:t>
            </a:r>
            <a:r>
              <a:rPr lang="nl-NL" sz="1050" dirty="0" err="1"/>
              <a:t>aid</a:t>
            </a:r>
            <a:r>
              <a:rPr lang="nl-NL" sz="1050" dirty="0"/>
              <a:t>.</a:t>
            </a:r>
          </a:p>
          <a:p>
            <a:pPr>
              <a:lnSpc>
                <a:spcPct val="100000"/>
              </a:lnSpc>
            </a:pPr>
            <a:r>
              <a:rPr lang="nl-NL" sz="1800" dirty="0"/>
              <a:t>Economie en Maatschappij (</a:t>
            </a:r>
            <a:r>
              <a:rPr lang="nl-NL" sz="1800" dirty="0" err="1"/>
              <a:t>economics</a:t>
            </a:r>
            <a:r>
              <a:rPr lang="nl-NL" sz="1800" dirty="0"/>
              <a:t> </a:t>
            </a:r>
            <a:r>
              <a:rPr lang="nl-NL" sz="1800" dirty="0" err="1"/>
              <a:t>and</a:t>
            </a:r>
            <a:r>
              <a:rPr lang="nl-NL" sz="1800" dirty="0"/>
              <a:t> society)</a:t>
            </a:r>
          </a:p>
          <a:p>
            <a:pPr marL="771525" lvl="3" indent="0">
              <a:lnSpc>
                <a:spcPct val="100000"/>
              </a:lnSpc>
              <a:buNone/>
            </a:pPr>
            <a:r>
              <a:rPr lang="nl-NL" sz="1050" dirty="0"/>
              <a:t>Economie en Maatschappij is </a:t>
            </a:r>
            <a:r>
              <a:rPr lang="nl-NL" sz="1050" dirty="0" err="1"/>
              <a:t>just</a:t>
            </a:r>
            <a:r>
              <a:rPr lang="nl-NL" sz="1050" dirty="0"/>
              <a:t> like Cultuur en Maatschappij a </a:t>
            </a:r>
            <a:r>
              <a:rPr lang="nl-NL" sz="1050" dirty="0" err="1"/>
              <a:t>broad</a:t>
            </a:r>
            <a:r>
              <a:rPr lang="nl-NL" sz="1050" dirty="0"/>
              <a:t> profile. </a:t>
            </a:r>
            <a:r>
              <a:rPr lang="nl-NL" sz="1050" dirty="0" err="1"/>
              <a:t>Whereas</a:t>
            </a:r>
            <a:r>
              <a:rPr lang="nl-NL" sz="1050" dirty="0"/>
              <a:t> C&amp;M </a:t>
            </a:r>
            <a:r>
              <a:rPr lang="nl-NL" sz="1050" dirty="0" err="1"/>
              <a:t>generally</a:t>
            </a:r>
            <a:r>
              <a:rPr lang="nl-NL" sz="1050" dirty="0"/>
              <a:t> </a:t>
            </a:r>
            <a:r>
              <a:rPr lang="nl-NL" sz="1050" dirty="0" err="1"/>
              <a:t>places</a:t>
            </a:r>
            <a:r>
              <a:rPr lang="nl-NL" sz="1050" dirty="0"/>
              <a:t> more </a:t>
            </a:r>
            <a:r>
              <a:rPr lang="nl-NL" sz="1050" dirty="0" err="1"/>
              <a:t>emphasis</a:t>
            </a:r>
            <a:r>
              <a:rPr lang="nl-NL" sz="1050" dirty="0"/>
              <a:t> on culture </a:t>
            </a:r>
            <a:r>
              <a:rPr lang="nl-NL" sz="1050" dirty="0" err="1"/>
              <a:t>and</a:t>
            </a:r>
            <a:r>
              <a:rPr lang="nl-NL" sz="1050" dirty="0"/>
              <a:t> </a:t>
            </a:r>
            <a:r>
              <a:rPr lang="nl-NL" sz="1050" dirty="0" err="1"/>
              <a:t>languages</a:t>
            </a:r>
            <a:r>
              <a:rPr lang="nl-NL" sz="1050" dirty="0"/>
              <a:t>, </a:t>
            </a:r>
            <a:r>
              <a:rPr lang="nl-NL" sz="1050" dirty="0" err="1"/>
              <a:t>there</a:t>
            </a:r>
            <a:r>
              <a:rPr lang="nl-NL" sz="1050" dirty="0"/>
              <a:t> is more attention </a:t>
            </a:r>
            <a:r>
              <a:rPr lang="nl-NL" sz="1050" dirty="0" err="1"/>
              <a:t>for</a:t>
            </a:r>
            <a:r>
              <a:rPr lang="nl-NL" sz="1050" dirty="0"/>
              <a:t> </a:t>
            </a:r>
            <a:r>
              <a:rPr lang="nl-NL" sz="1050" dirty="0" err="1"/>
              <a:t>economic</a:t>
            </a:r>
            <a:r>
              <a:rPr lang="nl-NL" sz="1050" dirty="0"/>
              <a:t> subjects.</a:t>
            </a:r>
          </a:p>
          <a:p>
            <a:pPr>
              <a:lnSpc>
                <a:spcPct val="100000"/>
              </a:lnSpc>
            </a:pPr>
            <a:r>
              <a:rPr lang="nl-NL" sz="1800" dirty="0"/>
              <a:t>Natuur en Gezondheid (Nature </a:t>
            </a:r>
            <a:r>
              <a:rPr lang="nl-NL" sz="1800" dirty="0" err="1"/>
              <a:t>and</a:t>
            </a:r>
            <a:r>
              <a:rPr lang="nl-NL" sz="1800" dirty="0"/>
              <a:t> health)</a:t>
            </a:r>
          </a:p>
          <a:p>
            <a:pPr marL="771525" lvl="3" indent="0">
              <a:lnSpc>
                <a:spcPct val="100000"/>
              </a:lnSpc>
              <a:buNone/>
            </a:pPr>
            <a:r>
              <a:rPr lang="nl-NL" sz="1050" dirty="0" err="1"/>
              <a:t>This</a:t>
            </a:r>
            <a:r>
              <a:rPr lang="nl-NL" sz="1050" dirty="0"/>
              <a:t> profile is </a:t>
            </a:r>
            <a:r>
              <a:rPr lang="nl-NL" sz="1050" dirty="0" err="1"/>
              <a:t>aimed</a:t>
            </a:r>
            <a:r>
              <a:rPr lang="nl-NL" sz="1050" dirty="0"/>
              <a:t> at </a:t>
            </a:r>
            <a:r>
              <a:rPr lang="nl-NL" sz="1050" dirty="0" err="1"/>
              <a:t>medical</a:t>
            </a:r>
            <a:r>
              <a:rPr lang="nl-NL" sz="1050" dirty="0"/>
              <a:t> </a:t>
            </a:r>
            <a:r>
              <a:rPr lang="nl-NL" sz="1050" dirty="0" err="1"/>
              <a:t>and</a:t>
            </a:r>
            <a:r>
              <a:rPr lang="nl-NL" sz="1050" dirty="0"/>
              <a:t> </a:t>
            </a:r>
            <a:r>
              <a:rPr lang="nl-NL" sz="1050" dirty="0" err="1"/>
              <a:t>biological</a:t>
            </a:r>
            <a:r>
              <a:rPr lang="nl-NL" sz="1050" dirty="0"/>
              <a:t> disciplines. </a:t>
            </a:r>
            <a:r>
              <a:rPr lang="nl-NL" sz="1050" dirty="0" err="1"/>
              <a:t>With</a:t>
            </a:r>
            <a:r>
              <a:rPr lang="nl-NL" sz="1050" dirty="0"/>
              <a:t> </a:t>
            </a:r>
            <a:r>
              <a:rPr lang="nl-NL" sz="1050" dirty="0" err="1"/>
              <a:t>this</a:t>
            </a:r>
            <a:r>
              <a:rPr lang="nl-NL" sz="1050" dirty="0"/>
              <a:t> profile </a:t>
            </a:r>
            <a:r>
              <a:rPr lang="nl-NL" sz="1050" dirty="0" err="1"/>
              <a:t>you</a:t>
            </a:r>
            <a:r>
              <a:rPr lang="nl-NL" sz="1050" dirty="0"/>
              <a:t> </a:t>
            </a:r>
            <a:r>
              <a:rPr lang="nl-NL" sz="1050" dirty="0" err="1"/>
              <a:t>can</a:t>
            </a:r>
            <a:r>
              <a:rPr lang="nl-NL" sz="1050" dirty="0"/>
              <a:t> </a:t>
            </a:r>
            <a:r>
              <a:rPr lang="nl-NL" sz="1050" dirty="0" err="1"/>
              <a:t>also</a:t>
            </a:r>
            <a:r>
              <a:rPr lang="nl-NL" sz="1050" dirty="0"/>
              <a:t> take a more </a:t>
            </a:r>
            <a:r>
              <a:rPr lang="nl-NL" sz="1050" dirty="0" err="1"/>
              <a:t>technical</a:t>
            </a:r>
            <a:r>
              <a:rPr lang="nl-NL" sz="1050" dirty="0"/>
              <a:t> </a:t>
            </a:r>
            <a:r>
              <a:rPr lang="nl-NL" sz="1050" dirty="0" err="1"/>
              <a:t>and</a:t>
            </a:r>
            <a:r>
              <a:rPr lang="nl-NL" sz="1050" dirty="0"/>
              <a:t> </a:t>
            </a:r>
            <a:r>
              <a:rPr lang="nl-NL" sz="1050" dirty="0" err="1"/>
              <a:t>scientific</a:t>
            </a:r>
            <a:r>
              <a:rPr lang="nl-NL" sz="1050" dirty="0"/>
              <a:t> side </a:t>
            </a:r>
            <a:r>
              <a:rPr lang="nl-NL" sz="1050" dirty="0" err="1"/>
              <a:t>by</a:t>
            </a:r>
            <a:r>
              <a:rPr lang="nl-NL" sz="1050" dirty="0"/>
              <a:t> </a:t>
            </a:r>
            <a:r>
              <a:rPr lang="nl-NL" sz="1050" dirty="0" err="1"/>
              <a:t>choosing</a:t>
            </a:r>
            <a:r>
              <a:rPr lang="nl-NL" sz="1050" dirty="0"/>
              <a:t> </a:t>
            </a:r>
            <a:r>
              <a:rPr lang="nl-NL" sz="1050" dirty="0" err="1"/>
              <a:t>certain</a:t>
            </a:r>
            <a:r>
              <a:rPr lang="nl-NL" sz="1050" dirty="0"/>
              <a:t> subjects.</a:t>
            </a:r>
          </a:p>
          <a:p>
            <a:pPr>
              <a:lnSpc>
                <a:spcPct val="100000"/>
              </a:lnSpc>
            </a:pPr>
            <a:r>
              <a:rPr lang="nl-NL" sz="1800" dirty="0"/>
              <a:t> Natuur en Techniek (Nature </a:t>
            </a:r>
            <a:r>
              <a:rPr lang="nl-NL" sz="1800" dirty="0" err="1"/>
              <a:t>and</a:t>
            </a:r>
            <a:r>
              <a:rPr lang="nl-NL" sz="1800" dirty="0"/>
              <a:t> </a:t>
            </a:r>
            <a:r>
              <a:rPr lang="nl-NL" sz="1800" dirty="0" err="1"/>
              <a:t>technique</a:t>
            </a:r>
            <a:endParaRPr lang="nl-NL" sz="1800" dirty="0"/>
          </a:p>
          <a:p>
            <a:pPr marL="771525" lvl="3" indent="0">
              <a:lnSpc>
                <a:spcPct val="100000"/>
              </a:lnSpc>
              <a:buNone/>
            </a:pPr>
            <a:r>
              <a:rPr lang="nl-NL" sz="1050" dirty="0" err="1"/>
              <a:t>This</a:t>
            </a:r>
            <a:r>
              <a:rPr lang="nl-NL" sz="1050" dirty="0"/>
              <a:t> profile has </a:t>
            </a:r>
            <a:r>
              <a:rPr lang="nl-NL" sz="1050" dirty="0" err="1"/>
              <a:t>the</a:t>
            </a:r>
            <a:r>
              <a:rPr lang="nl-NL" sz="1050" dirty="0"/>
              <a:t> most exact subjects. </a:t>
            </a:r>
            <a:r>
              <a:rPr lang="nl-NL" sz="1050" dirty="0" err="1"/>
              <a:t>This</a:t>
            </a:r>
            <a:r>
              <a:rPr lang="nl-NL" sz="1050" dirty="0"/>
              <a:t> profile </a:t>
            </a:r>
            <a:r>
              <a:rPr lang="nl-NL" sz="1050" dirty="0" err="1"/>
              <a:t>not</a:t>
            </a:r>
            <a:r>
              <a:rPr lang="nl-NL" sz="1050" dirty="0"/>
              <a:t> </a:t>
            </a:r>
            <a:r>
              <a:rPr lang="nl-NL" sz="1050" dirty="0" err="1"/>
              <a:t>only</a:t>
            </a:r>
            <a:r>
              <a:rPr lang="nl-NL" sz="1050" dirty="0"/>
              <a:t> </a:t>
            </a:r>
            <a:r>
              <a:rPr lang="nl-NL" sz="1050" dirty="0" err="1"/>
              <a:t>prepares</a:t>
            </a:r>
            <a:r>
              <a:rPr lang="nl-NL" sz="1050" dirty="0"/>
              <a:t> </a:t>
            </a:r>
            <a:r>
              <a:rPr lang="nl-NL" sz="1050" dirty="0" err="1"/>
              <a:t>you</a:t>
            </a:r>
            <a:r>
              <a:rPr lang="nl-NL" sz="1050" dirty="0"/>
              <a:t> </a:t>
            </a:r>
            <a:r>
              <a:rPr lang="nl-NL" sz="1050" dirty="0" err="1"/>
              <a:t>for</a:t>
            </a:r>
            <a:r>
              <a:rPr lang="nl-NL" sz="1050" dirty="0"/>
              <a:t> a </a:t>
            </a:r>
            <a:r>
              <a:rPr lang="nl-NL" sz="1050" dirty="0" err="1"/>
              <a:t>technical</a:t>
            </a:r>
            <a:r>
              <a:rPr lang="nl-NL" sz="1050" dirty="0"/>
              <a:t> </a:t>
            </a:r>
            <a:r>
              <a:rPr lang="nl-NL" sz="1050" dirty="0" err="1"/>
              <a:t>direction</a:t>
            </a:r>
            <a:r>
              <a:rPr lang="nl-NL" sz="1050" dirty="0"/>
              <a:t>, </a:t>
            </a:r>
            <a:r>
              <a:rPr lang="nl-NL" sz="1050" dirty="0" err="1"/>
              <a:t>you</a:t>
            </a:r>
            <a:r>
              <a:rPr lang="nl-NL" sz="1050" dirty="0"/>
              <a:t> </a:t>
            </a:r>
            <a:r>
              <a:rPr lang="nl-NL" sz="1050" dirty="0" err="1"/>
              <a:t>can</a:t>
            </a:r>
            <a:r>
              <a:rPr lang="nl-NL" sz="1050" dirty="0"/>
              <a:t> </a:t>
            </a:r>
            <a:r>
              <a:rPr lang="nl-NL" sz="1050" dirty="0" err="1"/>
              <a:t>also</a:t>
            </a:r>
            <a:r>
              <a:rPr lang="nl-NL" sz="1050" dirty="0"/>
              <a:t> follow courses in, </a:t>
            </a:r>
            <a:r>
              <a:rPr lang="nl-NL" sz="1050" dirty="0" err="1"/>
              <a:t>for</a:t>
            </a:r>
            <a:r>
              <a:rPr lang="nl-NL" sz="1050" dirty="0"/>
              <a:t> </a:t>
            </a:r>
            <a:r>
              <a:rPr lang="nl-NL" sz="1050" dirty="0" err="1"/>
              <a:t>example</a:t>
            </a:r>
            <a:r>
              <a:rPr lang="nl-NL" sz="1050" dirty="0"/>
              <a:t>, </a:t>
            </a:r>
            <a:r>
              <a:rPr lang="nl-NL" sz="1050" dirty="0" err="1"/>
              <a:t>natural</a:t>
            </a:r>
            <a:r>
              <a:rPr lang="nl-NL" sz="1050" dirty="0"/>
              <a:t>, </a:t>
            </a:r>
            <a:r>
              <a:rPr lang="nl-NL" sz="1050" dirty="0" err="1"/>
              <a:t>earth</a:t>
            </a:r>
            <a:r>
              <a:rPr lang="nl-NL" sz="1050" dirty="0"/>
              <a:t> </a:t>
            </a:r>
            <a:r>
              <a:rPr lang="nl-NL" sz="1050" dirty="0" err="1"/>
              <a:t>and</a:t>
            </a:r>
            <a:r>
              <a:rPr lang="nl-NL" sz="1050" dirty="0"/>
              <a:t> </a:t>
            </a:r>
            <a:r>
              <a:rPr lang="nl-NL" sz="1050" dirty="0" err="1"/>
              <a:t>environmental</a:t>
            </a:r>
            <a:r>
              <a:rPr lang="nl-NL" sz="1050" dirty="0"/>
              <a:t> </a:t>
            </a:r>
            <a:r>
              <a:rPr lang="nl-NL" sz="1050" dirty="0" err="1"/>
              <a:t>sciences</a:t>
            </a:r>
            <a:r>
              <a:rPr lang="nl-NL" sz="1050" dirty="0"/>
              <a:t>, computer </a:t>
            </a:r>
            <a:r>
              <a:rPr lang="nl-NL" sz="1050" dirty="0" err="1"/>
              <a:t>science</a:t>
            </a:r>
            <a:r>
              <a:rPr lang="nl-NL" sz="1050" dirty="0"/>
              <a:t>, health care or </a:t>
            </a:r>
            <a:r>
              <a:rPr lang="nl-NL" sz="1050" dirty="0" err="1"/>
              <a:t>technical</a:t>
            </a:r>
            <a:r>
              <a:rPr lang="nl-NL" sz="1050" dirty="0"/>
              <a:t> </a:t>
            </a:r>
            <a:r>
              <a:rPr lang="nl-NL" sz="1050" dirty="0" err="1"/>
              <a:t>communication</a:t>
            </a:r>
            <a:r>
              <a:rPr lang="nl-NL" sz="1050" dirty="0"/>
              <a:t>.</a:t>
            </a:r>
          </a:p>
        </p:txBody>
      </p:sp>
      <p:pic>
        <p:nvPicPr>
          <p:cNvPr id="12" name="Afbeelding 11">
            <a:extLst>
              <a:ext uri="{FF2B5EF4-FFF2-40B4-BE49-F238E27FC236}">
                <a16:creationId xmlns:a16="http://schemas.microsoft.com/office/drawing/2014/main" id="{EC381A35-2280-BBAB-50D9-AB8DDFEC4AB0}"/>
              </a:ext>
            </a:extLst>
          </p:cNvPr>
          <p:cNvPicPr>
            <a:picLocks noChangeAspect="1"/>
          </p:cNvPicPr>
          <p:nvPr/>
        </p:nvPicPr>
        <p:blipFill>
          <a:blip r:embed="rId6"/>
          <a:stretch>
            <a:fillRect/>
          </a:stretch>
        </p:blipFill>
        <p:spPr>
          <a:xfrm>
            <a:off x="6927569" y="1069736"/>
            <a:ext cx="1230360" cy="888234"/>
          </a:xfrm>
          <a:prstGeom prst="rect">
            <a:avLst/>
          </a:prstGeom>
        </p:spPr>
      </p:pic>
      <p:pic>
        <p:nvPicPr>
          <p:cNvPr id="15" name="Afbeelding 14">
            <a:extLst>
              <a:ext uri="{FF2B5EF4-FFF2-40B4-BE49-F238E27FC236}">
                <a16:creationId xmlns:a16="http://schemas.microsoft.com/office/drawing/2014/main" id="{8F8DDC06-CC7A-4148-B047-513762D7D572}"/>
              </a:ext>
            </a:extLst>
          </p:cNvPr>
          <p:cNvPicPr>
            <a:picLocks noChangeAspect="1"/>
          </p:cNvPicPr>
          <p:nvPr/>
        </p:nvPicPr>
        <p:blipFill>
          <a:blip r:embed="rId7"/>
          <a:stretch>
            <a:fillRect/>
          </a:stretch>
        </p:blipFill>
        <p:spPr>
          <a:xfrm>
            <a:off x="6927569" y="1773558"/>
            <a:ext cx="1230360" cy="888234"/>
          </a:xfrm>
          <a:prstGeom prst="rect">
            <a:avLst/>
          </a:prstGeom>
        </p:spPr>
      </p:pic>
      <p:pic>
        <p:nvPicPr>
          <p:cNvPr id="17" name="Afbeelding 16">
            <a:extLst>
              <a:ext uri="{FF2B5EF4-FFF2-40B4-BE49-F238E27FC236}">
                <a16:creationId xmlns:a16="http://schemas.microsoft.com/office/drawing/2014/main" id="{38E42BBE-58F3-E3E9-B4D7-E13D2E9CFC6C}"/>
              </a:ext>
            </a:extLst>
          </p:cNvPr>
          <p:cNvPicPr>
            <a:picLocks noChangeAspect="1"/>
          </p:cNvPicPr>
          <p:nvPr/>
        </p:nvPicPr>
        <p:blipFill>
          <a:blip r:embed="rId8"/>
          <a:stretch>
            <a:fillRect/>
          </a:stretch>
        </p:blipFill>
        <p:spPr>
          <a:xfrm>
            <a:off x="6886743" y="2657931"/>
            <a:ext cx="1282187" cy="925649"/>
          </a:xfrm>
          <a:prstGeom prst="rect">
            <a:avLst/>
          </a:prstGeom>
        </p:spPr>
      </p:pic>
      <p:pic>
        <p:nvPicPr>
          <p:cNvPr id="19" name="Afbeelding 18">
            <a:extLst>
              <a:ext uri="{FF2B5EF4-FFF2-40B4-BE49-F238E27FC236}">
                <a16:creationId xmlns:a16="http://schemas.microsoft.com/office/drawing/2014/main" id="{F8500F42-DAD5-6421-D8B3-54CC14B52921}"/>
              </a:ext>
            </a:extLst>
          </p:cNvPr>
          <p:cNvPicPr>
            <a:picLocks noChangeAspect="1"/>
          </p:cNvPicPr>
          <p:nvPr/>
        </p:nvPicPr>
        <p:blipFill>
          <a:blip r:embed="rId9"/>
          <a:stretch>
            <a:fillRect/>
          </a:stretch>
        </p:blipFill>
        <p:spPr>
          <a:xfrm>
            <a:off x="6933081" y="3517052"/>
            <a:ext cx="1189511" cy="858744"/>
          </a:xfrm>
          <a:prstGeom prst="rect">
            <a:avLst/>
          </a:prstGeom>
        </p:spPr>
      </p:pic>
    </p:spTree>
    <p:extLst>
      <p:ext uri="{BB962C8B-B14F-4D97-AF65-F5344CB8AC3E}">
        <p14:creationId xmlns:p14="http://schemas.microsoft.com/office/powerpoint/2010/main" val="39121682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4173</Words>
  <Application>Microsoft Macintosh PowerPoint</Application>
  <PresentationFormat>Diavoorstelling (16:9)</PresentationFormat>
  <Paragraphs>612</Paragraphs>
  <Slides>37</Slides>
  <Notes>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Aptos</vt:lpstr>
      <vt:lpstr>Arial</vt:lpstr>
      <vt:lpstr>Calibri</vt:lpstr>
      <vt:lpstr>Calibri Light</vt:lpstr>
      <vt:lpstr>Segoe UI</vt:lpstr>
      <vt:lpstr>SymbolMT</vt:lpstr>
      <vt:lpstr>Wingdings</vt:lpstr>
      <vt:lpstr>Kantoorthema</vt:lpstr>
      <vt:lpstr>Profielkeuze informatieavond</vt:lpstr>
      <vt:lpstr>Profielkeuze informatieavond</vt:lpstr>
      <vt:lpstr>PLANNING</vt:lpstr>
      <vt:lpstr>Projectweek / Project week </vt:lpstr>
      <vt:lpstr>Opbouw week                  Structure of the week </vt:lpstr>
      <vt:lpstr>Uw rol als ouder             Your role as a parent</vt:lpstr>
      <vt:lpstr>PROFIELEN / PROFILES</vt:lpstr>
      <vt:lpstr>Welke profielen zijn er? What profiles are there?  </vt:lpstr>
      <vt:lpstr>PowerPoint-presentatie</vt:lpstr>
      <vt:lpstr>Opbouw Structure</vt:lpstr>
      <vt:lpstr>PowerPoint-presentatie</vt:lpstr>
      <vt:lpstr>Adviezen en regels            Advice and rules</vt:lpstr>
      <vt:lpstr>Bijzondere gevallen         Special cases </vt:lpstr>
      <vt:lpstr>Doorstromen naar ander niveau</vt:lpstr>
      <vt:lpstr>Doorstromen naar ander niveau</vt:lpstr>
      <vt:lpstr>Contractvak                            Contract subject</vt:lpstr>
      <vt:lpstr>PowerPoint-presentatie</vt:lpstr>
      <vt:lpstr>PowerPoint-presentatie</vt:lpstr>
      <vt:lpstr>‘Nieuwe’ vakken  / new subjects</vt:lpstr>
      <vt:lpstr>WISKUNDE A      MATH A</vt:lpstr>
      <vt:lpstr>WISKUNDE B      MATH B</vt:lpstr>
      <vt:lpstr>WISKUNDE D      MATH D</vt:lpstr>
      <vt:lpstr>REKENEN      ARITMETIC</vt:lpstr>
      <vt:lpstr>CKV </vt:lpstr>
      <vt:lpstr>KUNST           ART</vt:lpstr>
      <vt:lpstr>BECO EN ECO             BECO AND ECO</vt:lpstr>
      <vt:lpstr>BECO EN ECO             BECO AND ECO</vt:lpstr>
      <vt:lpstr>GP, LOB, PWS</vt:lpstr>
      <vt:lpstr>Alle vakken    All subjects</vt:lpstr>
      <vt:lpstr>Invloed van vakkenpakket op de toekomst  Influence of course on the future </vt:lpstr>
      <vt:lpstr>Toekomst      Future</vt:lpstr>
      <vt:lpstr>Belangrijke data/ important data</vt:lpstr>
      <vt:lpstr>PowerPoint-presentatie</vt:lpstr>
      <vt:lpstr>TIJDPAD      TIMELINE</vt:lpstr>
      <vt:lpstr>PowerPoint-presentatie</vt:lpstr>
      <vt:lpstr>VRAGEN / QUESTIONS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2017-08-01T15:40:51Z</dcterms:created>
  <dcterms:modified xsi:type="dcterms:W3CDTF">2025-01-15T20:06:38Z</dcterms:modified>
</cp:coreProperties>
</file>